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8" r:id="rId2"/>
    <p:sldId id="409" r:id="rId3"/>
    <p:sldId id="384" r:id="rId4"/>
    <p:sldId id="385" r:id="rId5"/>
    <p:sldId id="379" r:id="rId6"/>
    <p:sldId id="393" r:id="rId7"/>
    <p:sldId id="387" r:id="rId8"/>
    <p:sldId id="411" r:id="rId9"/>
    <p:sldId id="378" r:id="rId10"/>
    <p:sldId id="412" r:id="rId11"/>
    <p:sldId id="345" r:id="rId12"/>
    <p:sldId id="395" r:id="rId13"/>
    <p:sldId id="400" r:id="rId14"/>
    <p:sldId id="401" r:id="rId15"/>
    <p:sldId id="413" r:id="rId16"/>
    <p:sldId id="415" r:id="rId17"/>
    <p:sldId id="414" r:id="rId18"/>
    <p:sldId id="416" r:id="rId19"/>
    <p:sldId id="389" r:id="rId20"/>
    <p:sldId id="383" r:id="rId21"/>
    <p:sldId id="399" r:id="rId22"/>
    <p:sldId id="398" r:id="rId23"/>
    <p:sldId id="394" r:id="rId24"/>
    <p:sldId id="417" r:id="rId25"/>
    <p:sldId id="418" r:id="rId26"/>
    <p:sldId id="405" r:id="rId27"/>
    <p:sldId id="404" r:id="rId28"/>
    <p:sldId id="408" r:id="rId29"/>
    <p:sldId id="381" r:id="rId30"/>
    <p:sldId id="406" r:id="rId31"/>
    <p:sldId id="407" r:id="rId32"/>
    <p:sldId id="390" r:id="rId33"/>
    <p:sldId id="391" r:id="rId34"/>
    <p:sldId id="402" r:id="rId35"/>
    <p:sldId id="403" r:id="rId3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2251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340">
          <p15:clr>
            <a:srgbClr val="A4A3A4"/>
          </p15:clr>
        </p15:guide>
        <p15:guide id="7" pos="54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11F"/>
    <a:srgbClr val="FFE265"/>
    <a:srgbClr val="66FFFF"/>
    <a:srgbClr val="99FF99"/>
    <a:srgbClr val="FFFFCC"/>
    <a:srgbClr val="CCEC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>
      <p:cViewPr>
        <p:scale>
          <a:sx n="100" d="100"/>
          <a:sy n="100" d="100"/>
        </p:scale>
        <p:origin x="-1308" y="-228"/>
      </p:cViewPr>
      <p:guideLst>
        <p:guide orient="horz" pos="255"/>
        <p:guide orient="horz" pos="4065"/>
        <p:guide orient="horz" pos="799"/>
        <p:guide orient="horz" pos="2251"/>
        <p:guide orient="horz" pos="216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C35949D0-233E-45F0-B229-CE042D6033F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73807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9B5AB720-B583-4D19-84B3-3E560B8B129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42970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EA94DC-30DB-4A70-B8AC-5F44DC84A2C4}" type="slidenum">
              <a:rPr lang="de-DE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455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C1BE75-D41A-4A7C-A316-C6DC70A7D441}" type="slidenum">
              <a:rPr lang="de-DE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7653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4813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3C53A2-E382-474A-BF36-42785221B5BC}" type="slidenum">
              <a:rPr lang="de-DE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68245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75876C-3479-490F-B4EB-8FC9F86FAC86}" type="slidenum">
              <a:rPr lang="de-DE"/>
              <a:pPr/>
              <a:t>33</a:t>
            </a:fld>
            <a:endParaRPr lang="de-DE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784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A47F05-688A-4916-BB6B-FBF00A402D20}" type="slidenum">
              <a:rPr lang="de-DE"/>
              <a:pPr/>
              <a:t>34</a:t>
            </a:fld>
            <a:endParaRPr lang="de-DE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407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RW_SK_CMY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5" y="404813"/>
            <a:ext cx="2835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9F539-7138-415D-8A27-3D316651BE1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268413"/>
            <a:ext cx="2016125" cy="44656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268413"/>
            <a:ext cx="5895975" cy="44656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A0618-3586-40A2-9531-3EB2D7B51A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A3760-46CD-4CD9-94ED-D3D7AD274E5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30393-2EEB-4D25-BFA4-8742D46CF74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BB8DE-662E-4CAA-B8A4-F42C6A5B972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1FFE16-335E-4F4B-A44F-82521470069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CF520-751E-4A67-B5E4-374957C395D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33FC7-7D7A-46D7-8717-7858420FA10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98CCF-69FC-4E97-9894-AC67CB280B1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F22BDE-CFDB-4C47-9B1B-0C0CED3386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CB2862-06B7-49C4-ADCF-0E522665E7F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6BFEDA-EBEC-4944-B28F-F698110AD5C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573463"/>
            <a:ext cx="8064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3657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cs typeface="Arial" pitchFamily="34" charset="0"/>
              </a:defRPr>
            </a:lvl1pPr>
          </a:lstStyle>
          <a:p>
            <a:fld id="{C0890065-7590-4152-B943-FB5616E9AFD2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0" name="Picture 10" descr="NRW_MSW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89613" y="404813"/>
            <a:ext cx="28146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pic>
        <p:nvPicPr>
          <p:cNvPr id="3" name="Picture 13" descr="Logo_NRW_MS_RZ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0825" y="404813"/>
            <a:ext cx="20891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02639B-7B81-43F9-B2EE-D9CE4F8CEB0F}" type="slidenum">
              <a:rPr lang="de-DE"/>
              <a:pPr/>
              <a:t>1</a:t>
            </a:fld>
            <a:endParaRPr lang="de-DE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3573463"/>
            <a:ext cx="8064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b="1">
                <a:latin typeface="Arial-BoldMT" charset="0"/>
              </a:rPr>
              <a:t>Informationen über die gymnasiale Oberstufe im                            achtjährigen Bildungsgang</a:t>
            </a:r>
            <a:br>
              <a:rPr lang="de-DE" b="1">
                <a:latin typeface="Arial-BoldMT" charset="0"/>
              </a:rPr>
            </a:br>
            <a:r>
              <a:rPr lang="de-DE" b="1">
                <a:latin typeface="Arial-BoldMT" charset="0"/>
              </a:rPr>
              <a:t/>
            </a:r>
            <a:br>
              <a:rPr lang="de-DE" b="1">
                <a:latin typeface="Arial-BoldMT" charset="0"/>
              </a:rPr>
            </a:br>
            <a:endParaRPr lang="de-DE" sz="1200">
              <a:latin typeface="Arial-BoldMT" charset="0"/>
            </a:endParaRPr>
          </a:p>
        </p:txBody>
      </p:sp>
      <p:pic>
        <p:nvPicPr>
          <p:cNvPr id="17411" name="Picture 3" descr="NRW_Guillochen_PowerPoint-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62100" y="752475"/>
            <a:ext cx="543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cs typeface="Arial" pitchFamily="34" charset="0"/>
              </a:rPr>
              <a:t>Hittorf-Gymnasium Recklinghausen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752600" y="5057775"/>
            <a:ext cx="672465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Für die Stufe </a:t>
            </a:r>
            <a:r>
              <a:rPr lang="de-DE" sz="1800" dirty="0" smtClean="0">
                <a:cs typeface="Arial" pitchFamily="34" charset="0"/>
              </a:rPr>
              <a:t>Q1 </a:t>
            </a:r>
            <a:r>
              <a:rPr lang="de-DE" sz="1800" dirty="0">
                <a:cs typeface="Arial" pitchFamily="34" charset="0"/>
              </a:rPr>
              <a:t>des Schuljahres </a:t>
            </a:r>
            <a:r>
              <a:rPr lang="de-DE" sz="1800" dirty="0" smtClean="0">
                <a:cs typeface="Arial" pitchFamily="34" charset="0"/>
              </a:rPr>
              <a:t>2016/2017</a:t>
            </a:r>
            <a:endParaRPr lang="de-DE" sz="1800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Oberstufenkoordinator: </a:t>
            </a:r>
            <a:r>
              <a:rPr lang="de-DE" sz="1800" dirty="0" smtClean="0">
                <a:cs typeface="Arial" pitchFamily="34" charset="0"/>
              </a:rPr>
              <a:t>Herr </a:t>
            </a:r>
            <a:r>
              <a:rPr lang="de-DE" sz="1800" dirty="0">
                <a:cs typeface="Arial" pitchFamily="34" charset="0"/>
              </a:rPr>
              <a:t>Lange</a:t>
            </a:r>
          </a:p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Beratungslehrer: </a:t>
            </a:r>
            <a:r>
              <a:rPr lang="de-DE" sz="1800" dirty="0" smtClean="0">
                <a:cs typeface="Arial" pitchFamily="34" charset="0"/>
              </a:rPr>
              <a:t>Herr Feldmann, </a:t>
            </a:r>
            <a:r>
              <a:rPr lang="de-DE" sz="1800" dirty="0" smtClean="0">
                <a:cs typeface="Arial" pitchFamily="34" charset="0"/>
              </a:rPr>
              <a:t>Herr </a:t>
            </a:r>
            <a:r>
              <a:rPr lang="de-DE" sz="1800" dirty="0" err="1" smtClean="0">
                <a:cs typeface="Arial" pitchFamily="34" charset="0"/>
              </a:rPr>
              <a:t>Hesekamp</a:t>
            </a:r>
            <a:r>
              <a:rPr lang="de-DE" sz="1800" dirty="0" smtClean="0">
                <a:cs typeface="Arial" pitchFamily="34" charset="0"/>
              </a:rPr>
              <a:t>, </a:t>
            </a:r>
            <a:r>
              <a:rPr lang="de-DE" sz="1800" smtClean="0">
                <a:cs typeface="Arial" pitchFamily="34" charset="0"/>
              </a:rPr>
              <a:t>Frau Veseli</a:t>
            </a:r>
            <a:endParaRPr lang="de-DE" sz="1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735013"/>
            <a:ext cx="8064500" cy="1954212"/>
          </a:xfrm>
        </p:spPr>
        <p:txBody>
          <a:bodyPr/>
          <a:lstStyle/>
          <a:p>
            <a:pPr algn="ctr"/>
            <a:r>
              <a:rPr lang="de-DE" sz="2400" smtClean="0">
                <a:ea typeface="ＭＳ Ｐゴシック" pitchFamily="34" charset="-128"/>
              </a:rPr>
              <a:t>Klausurverpflichtungen 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2400" smtClean="0">
                <a:ea typeface="ＭＳ Ｐゴシック" pitchFamily="34" charset="-128"/>
              </a:rPr>
              <a:t>(Schriftlichkeit)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4025" y="1735138"/>
            <a:ext cx="8064500" cy="3532187"/>
          </a:xfrm>
        </p:spPr>
        <p:txBody>
          <a:bodyPr/>
          <a:lstStyle/>
          <a:p>
            <a:pPr>
              <a:buFontTx/>
              <a:buNone/>
            </a:pP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Einführungsphase: 	</a:t>
            </a:r>
          </a:p>
          <a:p>
            <a:pPr>
              <a:buFontTx/>
              <a:buNone/>
            </a:pPr>
            <a:r>
              <a:rPr lang="de-DE" smtClean="0">
                <a:ea typeface="ＭＳ Ｐゴシック" pitchFamily="34" charset="-128"/>
                <a:sym typeface="Wingdings" pitchFamily="2" charset="2"/>
              </a:rPr>
              <a:t>				</a:t>
            </a: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Deutsch,                                					Mathematik, 		                          			alle Fremdsprachen,                       				eine Gesellschaftswissenschaft,      				eine klassische Naturwissenschaft</a:t>
            </a:r>
            <a:r>
              <a:rPr lang="de-DE" smtClean="0">
                <a:ea typeface="ＭＳ Ｐゴシック" pitchFamily="34" charset="-128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endParaRPr lang="de-DE" smtClean="0">
              <a:ea typeface="ＭＳ Ｐゴシック" pitchFamily="34" charset="-128"/>
              <a:sym typeface="Wingdings" pitchFamily="2" charset="2"/>
            </a:endParaRP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Auf Wunsch in weiteren Fächern</a:t>
            </a: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Die Schriftlichkeit kann in einem gewissen Rahmen zum 2. Halbjahr geändert werden</a:t>
            </a:r>
          </a:p>
          <a:p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0F0A58-7EE0-4406-8B5B-BC94E7B30967}" type="slidenum">
              <a:rPr lang="de-DE"/>
              <a:pPr/>
              <a:t>11</a:t>
            </a:fld>
            <a:endParaRPr lang="de-DE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r>
              <a:rPr lang="de-DE" sz="320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Zentrale Klausuren am Ende der Einführungsphase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07950" y="1970088"/>
            <a:ext cx="903605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</a:t>
            </a:r>
            <a:r>
              <a:rPr lang="de-DE" sz="1900" dirty="0">
                <a:sym typeface="Wingdings" pitchFamily="2" charset="2"/>
              </a:rPr>
              <a:t> 	</a:t>
            </a:r>
            <a:r>
              <a:rPr lang="de-DE" dirty="0">
                <a:sym typeface="Wingdings" pitchFamily="2" charset="2"/>
              </a:rPr>
              <a:t>Deutsch, Mathematik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2. Klausur im 2. Halbjahr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keine Zweitkorrektur, aber	schulinterne Evaluation 	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Fremdsprachen: Möglichkeit der mdl. 			           </a:t>
            </a:r>
            <a:r>
              <a:rPr lang="de-DE" dirty="0" smtClean="0">
                <a:sym typeface="Wingdings" pitchFamily="2" charset="2"/>
              </a:rPr>
              <a:t>	Kommunikationsprüfung </a:t>
            </a:r>
            <a:r>
              <a:rPr lang="de-DE" dirty="0">
                <a:sym typeface="Wingdings" pitchFamily="2" charset="2"/>
              </a:rPr>
              <a:t>nach schulischer 		          	</a:t>
            </a:r>
            <a:r>
              <a:rPr lang="de-DE" dirty="0" smtClean="0">
                <a:sym typeface="Wingdings" pitchFamily="2" charset="2"/>
              </a:rPr>
              <a:t>	Entscheidung</a:t>
            </a: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EC8ADE-5EC6-48AF-B144-83A79A537A79}" type="slidenum">
              <a:rPr lang="de-DE"/>
              <a:pPr/>
              <a:t>12</a:t>
            </a:fld>
            <a:endParaRPr lang="de-DE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3200">
              <a:latin typeface="Arial-BoldMT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69863" y="11715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Latinum</a:t>
            </a:r>
          </a:p>
        </p:txBody>
      </p:sp>
      <p:graphicFrame>
        <p:nvGraphicFramePr>
          <p:cNvPr id="3072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25513" y="1330325"/>
          <a:ext cx="8218487" cy="4899025"/>
        </p:xfrm>
        <a:graphic>
          <a:graphicData uri="http://schemas.openxmlformats.org/presentationml/2006/ole">
            <p:oleObj spid="_x0000_s30738" name="Dokument" r:id="rId3" imgW="7405560" imgH="43974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C2E945-BB23-4250-B776-91A770221197}" type="slidenum">
              <a:rPr lang="de-DE"/>
              <a:pPr/>
              <a:t>13</a:t>
            </a:fld>
            <a:endParaRPr lang="de-DE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27063"/>
            <a:ext cx="9144000" cy="70485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Ganzjähriger Auslandsaufenthalt</a:t>
            </a:r>
          </a:p>
        </p:txBody>
      </p:sp>
      <p:graphicFrame>
        <p:nvGraphicFramePr>
          <p:cNvPr id="219142" name="Group 6"/>
          <p:cNvGraphicFramePr>
            <a:graphicFrameLocks noGrp="1"/>
          </p:cNvGraphicFramePr>
          <p:nvPr>
            <p:ph idx="1"/>
          </p:nvPr>
        </p:nvGraphicFramePr>
        <p:xfrm>
          <a:off x="0" y="1911350"/>
          <a:ext cx="9144000" cy="3516314"/>
        </p:xfrm>
        <a:graphic>
          <a:graphicData uri="http://schemas.openxmlformats.org/drawingml/2006/table">
            <a:tbl>
              <a:tblPr/>
              <a:tblGrid>
                <a:gridCol w="3084513"/>
                <a:gridCol w="3086100"/>
                <a:gridCol w="2973387"/>
              </a:tblGrid>
              <a:tr h="596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Nur für leistungsstarke SuS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(VV 4.21zu § 4 APO-GOSt)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Mittlerer Schulabschluss nach Q 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2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3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826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EF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Ggf. Latinumsbestimmungen beachten.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26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Sekundarstufe I (Klasse 9)</a:t>
                      </a: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D3D0D4-4D9F-4A5C-84DC-9DAA6DE75BF5}" type="slidenum">
              <a:rPr lang="de-DE"/>
              <a:pPr/>
              <a:t>14</a:t>
            </a:fld>
            <a:endParaRPr lang="de-DE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979488"/>
            <a:ext cx="9144000" cy="70485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Auslandsaufenthalt in der Einführungsphase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1773238"/>
            <a:ext cx="8924925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de-DE" sz="1800"/>
          </a:p>
          <a:p>
            <a:pPr algn="ctr">
              <a:spcBef>
                <a:spcPct val="20000"/>
              </a:spcBef>
            </a:pPr>
            <a:endParaRPr lang="de-DE"/>
          </a:p>
          <a:p>
            <a:pPr algn="ctr">
              <a:spcBef>
                <a:spcPct val="20000"/>
              </a:spcBef>
            </a:pPr>
            <a:endParaRPr lang="de-DE"/>
          </a:p>
          <a:p>
            <a:pPr algn="ctr">
              <a:spcBef>
                <a:spcPct val="20000"/>
              </a:spcBef>
            </a:pPr>
            <a:r>
              <a:rPr lang="de-DE"/>
              <a:t>Bitte nehmen Sie in jedem Fall frühzeitig mit der Schule Kontakt auf, da eine individuelle Beratung notwendig ist.</a:t>
            </a:r>
          </a:p>
          <a:p>
            <a:pPr>
              <a:spcBef>
                <a:spcPct val="20000"/>
              </a:spcBef>
            </a:pPr>
            <a:endParaRPr lang="de-DE"/>
          </a:p>
          <a:p>
            <a:pPr>
              <a:spcBef>
                <a:spcPct val="20000"/>
              </a:spcBef>
              <a:buFontTx/>
              <a:buAutoNum type="arabicPeriod"/>
            </a:pPr>
            <a:endParaRPr lang="de-DE" sz="1800"/>
          </a:p>
          <a:p>
            <a:pPr>
              <a:spcBef>
                <a:spcPct val="20000"/>
              </a:spcBef>
            </a:pPr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2450" y="4175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0" y="1462088"/>
            <a:ext cx="8064500" cy="3408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Grundlage sind die Leistungsbewertungen im 2. Halbjahr der Einführungsphase.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In den </a:t>
            </a:r>
            <a:r>
              <a:rPr lang="de-DE" sz="1900" b="1" smtClean="0">
                <a:ea typeface="ＭＳ Ｐゴシック" pitchFamily="34" charset="-128"/>
              </a:rPr>
              <a:t>10 versetzungswirksamen Kursen</a:t>
            </a:r>
            <a:r>
              <a:rPr lang="de-DE" sz="1900" smtClean="0">
                <a:ea typeface="ＭＳ Ｐゴシック" pitchFamily="34" charset="-128"/>
              </a:rPr>
              <a:t> (= 9 Kurse des Pflicht-bereichs und 1 Kurs des Wahlbereichs) müssen </a:t>
            </a:r>
            <a:r>
              <a:rPr lang="de-DE" sz="1900" b="1" smtClean="0">
                <a:ea typeface="ＭＳ Ｐゴシック" pitchFamily="34" charset="-128"/>
              </a:rPr>
              <a:t>ausreichende oder bessere Leistungen</a:t>
            </a:r>
            <a:r>
              <a:rPr lang="de-DE" sz="1900" smtClean="0">
                <a:ea typeface="ＭＳ Ｐゴシック" pitchFamily="34" charset="-128"/>
              </a:rPr>
              <a:t> erzielt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Versetzt wird auch, wer in </a:t>
            </a:r>
            <a:r>
              <a:rPr lang="de-DE" sz="1900" b="1" smtClean="0">
                <a:ea typeface="ＭＳ Ｐゴシック" pitchFamily="34" charset="-128"/>
              </a:rPr>
              <a:t>nicht mehr als einem der versetzungswirksamen Kurse mangelhafte</a:t>
            </a:r>
            <a:r>
              <a:rPr lang="de-DE" sz="1900" smtClean="0">
                <a:ea typeface="ＭＳ Ｐゴシック" pitchFamily="34" charset="-128"/>
              </a:rPr>
              <a:t> und  in den anderen Kursen mindestens ausreichende Leistungen erbracht hat.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smtClean="0">
                <a:ea typeface="ＭＳ Ｐゴシック" pitchFamily="34" charset="-128"/>
              </a:rPr>
              <a:t>Mangelhafte Leistungen in einem der Fächer Deutsch, Mathematik oder in der fortgeführten Fremdsprache</a:t>
            </a:r>
            <a:r>
              <a:rPr lang="de-DE" sz="1900" smtClean="0">
                <a:ea typeface="ＭＳ Ｐゴシック" pitchFamily="34" charset="-128"/>
              </a:rPr>
              <a:t>, müssen in durch min-destens befriedigende Leistungen in einem Fach aus dieser Gruppe ausgeglichen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smtClean="0">
                <a:ea typeface="ＭＳ Ｐゴシック" pitchFamily="34" charset="-128"/>
              </a:rPr>
              <a:t>Mit der Versetzung in die Qualifikationsphase erwerben die Schüler ihren mittleren Schulabschluss.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5191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Schulabschlusses: Beispiele)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14144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10 versetzungswirksame Kurse: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alle 4 oder besser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 versetzt (s.u. für D, M, fortgef. FS!)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2 x 5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nicht versetzt,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3 oder mehr x 5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nicht versetzt, keine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in D,M, fortgef. FS (z.B. E) und 1 x 3 in einem dieser Fächer  versetzt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in D,M, fortgef. FS (z.B. E) und keine 3 in einem dieser Fächer  nicht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 </a:t>
            </a: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302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Möglichkeit der Nachprüfung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049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Nicht versetzte Schüler können </a:t>
            </a:r>
            <a:r>
              <a:rPr lang="de-DE" sz="1900" b="1" smtClean="0">
                <a:ea typeface="ＭＳ Ｐゴシック" pitchFamily="34" charset="-128"/>
              </a:rPr>
              <a:t>in einem Fach, in dem mangelhafte Leistungen erbracht wurden</a:t>
            </a:r>
            <a:r>
              <a:rPr lang="de-DE" sz="1900" smtClean="0">
                <a:ea typeface="ＭＳ Ｐゴシック" pitchFamily="34" charset="-128"/>
              </a:rPr>
              <a:t>, eine Nachprüfung ablegen, wenn sie durch die Verbesserung dieser einen mangelhaften Leistung die Versetzungsbedingungen erfüllen.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Nicht versetzte Schüler können die Einführungsphase wiederholen.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i="1" smtClean="0">
                <a:ea typeface="ＭＳ Ｐゴシック" pitchFamily="34" charset="-128"/>
              </a:rPr>
              <a:t>Achtung: Bei einer Wiederholung der Einführungsphase entfällt im Anschluss an das wiederholte Schuljahr die Möglichkeit der Nachprüfung.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4048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Berücksichtigung nicht angewarnter mangelhafter Leistungen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8843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die Versetzungsentscheidung wird </a:t>
            </a:r>
            <a:r>
              <a:rPr lang="de-DE" sz="1700" u="sng" smtClean="0">
                <a:ea typeface="ＭＳ Ｐゴシック" pitchFamily="34" charset="-128"/>
              </a:rPr>
              <a:t>eine</a:t>
            </a:r>
            <a:r>
              <a:rPr lang="de-DE" sz="1700" smtClean="0">
                <a:ea typeface="ＭＳ Ｐゴシック" pitchFamily="34" charset="-128"/>
              </a:rPr>
              <a:t> von ggf. mehreren nicht angewarnten mangelhaften Leistungen nicht berücksichtigt.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ABER: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den Erwerb des mittleren Schulabschlusses werden </a:t>
            </a:r>
            <a:r>
              <a:rPr lang="de-DE" sz="1700" u="sng" smtClean="0">
                <a:ea typeface="ＭＳ Ｐゴシック" pitchFamily="34" charset="-128"/>
              </a:rPr>
              <a:t>alle</a:t>
            </a:r>
            <a:r>
              <a:rPr lang="de-DE" sz="1700" smtClean="0">
                <a:ea typeface="ＭＳ Ｐゴシック" pitchFamily="34" charset="-128"/>
              </a:rPr>
              <a:t> mangelhaften Leistungen berücksichtigt.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So kann evtl. eine Nachprüfung notwendig werden, um den mittleren Schulabschluss zu erreichen, obwohl die Versetzung erreicht worden ist.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endParaRPr lang="de-DE" sz="1700" b="1" i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516CF0-C96A-4830-8B06-1617D411AF60}" type="slidenum">
              <a:rPr lang="de-DE"/>
              <a:pPr/>
              <a:t>19</a:t>
            </a:fld>
            <a:endParaRPr lang="de-DE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1800" smtClean="0">
                <a:ea typeface="ＭＳ Ｐゴシック" pitchFamily="34" charset="-128"/>
              </a:rPr>
              <a:t>Belegverpflichtung insgesamt: 38 - 40 anrechenbare Kurse</a:t>
            </a: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3311525" y="2436813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219075" y="3686175"/>
            <a:ext cx="85153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Leistungskurse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5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Grundkurse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3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 i="1">
                <a:latin typeface="Arial-BoldMT" charset="0"/>
              </a:rPr>
              <a:t>Ausnahmen:</a:t>
            </a:r>
            <a:r>
              <a:rPr lang="de-DE" sz="2000" i="1">
                <a:latin typeface="Arial-BoldMT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neu einsetzende Fremdsprache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4</a:t>
            </a:r>
            <a:r>
              <a:rPr lang="de-DE" sz="2000">
                <a:latin typeface="Arial-BoldMT" charset="0"/>
              </a:rPr>
              <a:t>-stündig (nur als Grundkurs möglich)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Projektkurse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2</a:t>
            </a:r>
            <a:r>
              <a:rPr lang="de-DE" sz="2000">
                <a:latin typeface="Arial-BoldMT" charset="0"/>
              </a:rPr>
              <a:t>-stündig</a:t>
            </a:r>
          </a:p>
        </p:txBody>
      </p:sp>
      <p:sp>
        <p:nvSpPr>
          <p:cNvPr id="37893" name="Oval 10"/>
          <p:cNvSpPr>
            <a:spLocks noChangeArrowheads="1"/>
          </p:cNvSpPr>
          <p:nvPr/>
        </p:nvSpPr>
        <p:spPr bwMode="auto">
          <a:xfrm>
            <a:off x="400050" y="2105025"/>
            <a:ext cx="2665413" cy="1150938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2 Leistungskurse</a:t>
            </a:r>
          </a:p>
          <a:p>
            <a:pPr algn="ctr"/>
            <a:r>
              <a:rPr lang="de-DE" sz="1800" b="1"/>
              <a:t>7 Grundkurse</a:t>
            </a:r>
          </a:p>
        </p:txBody>
      </p:sp>
      <p:sp>
        <p:nvSpPr>
          <p:cNvPr id="37894" name="Rectangle 11"/>
          <p:cNvSpPr>
            <a:spLocks noChangeArrowheads="1"/>
          </p:cNvSpPr>
          <p:nvPr/>
        </p:nvSpPr>
        <p:spPr bwMode="auto">
          <a:xfrm>
            <a:off x="4349750" y="2252663"/>
            <a:ext cx="4176713" cy="7651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</a:pPr>
            <a:r>
              <a:rPr lang="de-DE" sz="1800"/>
              <a:t>   </a:t>
            </a:r>
            <a:r>
              <a:rPr lang="de-DE" sz="1800" b="1"/>
              <a:t>8. Grundkurs  und ggf. ein</a:t>
            </a:r>
            <a:endParaRPr lang="de-DE" sz="1800" b="1" u="sng"/>
          </a:p>
          <a:p>
            <a:r>
              <a:rPr lang="de-DE" sz="1800" b="1"/>
              <a:t>	Projektkurs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12112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Qualifikationsphase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2182813"/>
            <a:ext cx="8064500" cy="1439862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Überblick:</a:t>
            </a:r>
            <a:br>
              <a:rPr lang="de-DE" sz="2200" smtClean="0">
                <a:ea typeface="ＭＳ Ｐゴシック" pitchFamily="34" charset="-128"/>
              </a:rPr>
            </a:br>
            <a:endParaRPr lang="de-DE" sz="2200" smtClean="0">
              <a:ea typeface="ＭＳ Ｐゴシック" pitchFamily="34" charset="-128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2944813"/>
            <a:ext cx="8064500" cy="2160587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Aufbau und Organisation der gymnasialen Oberstufe</a:t>
            </a:r>
          </a:p>
          <a:p>
            <a:r>
              <a:rPr lang="de-DE" sz="2200" smtClean="0">
                <a:ea typeface="ＭＳ Ｐゴシック" pitchFamily="34" charset="-128"/>
              </a:rPr>
              <a:t>Die Stufe EF (Einführungsphase)</a:t>
            </a:r>
          </a:p>
          <a:p>
            <a:r>
              <a:rPr lang="de-DE" sz="2200" smtClean="0">
                <a:ea typeface="ＭＳ Ｐゴシック" pitchFamily="34" charset="-128"/>
              </a:rPr>
              <a:t>Die Stufen Q1 und Q2 (Qualifikationsphase)</a:t>
            </a:r>
          </a:p>
          <a:p>
            <a:r>
              <a:rPr lang="de-DE" sz="2200" smtClean="0">
                <a:ea typeface="ＭＳ Ｐゴシック" pitchFamily="34" charset="-128"/>
              </a:rPr>
              <a:t>Das Abitur</a:t>
            </a:r>
          </a:p>
        </p:txBody>
      </p:sp>
      <p:pic>
        <p:nvPicPr>
          <p:cNvPr id="19459" name="Picture 3" descr="NRW_Guillochen_PowerPoint-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480A27-4DD4-424E-8B2C-8BE0EA4A5007}" type="slidenum">
              <a:rPr lang="de-DE"/>
              <a:pPr/>
              <a:t>20</a:t>
            </a:fld>
            <a:endParaRPr lang="de-DE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25697" name="Group 97"/>
          <p:cNvGraphicFramePr>
            <a:graphicFrameLocks noGrp="1"/>
          </p:cNvGraphicFramePr>
          <p:nvPr>
            <p:ph sz="half" idx="1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Qualifikationsphase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 oder Leistungskurs)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00" name="Group 100"/>
          <p:cNvGraphicFramePr>
            <a:graphicFrameLocks noGrp="1"/>
          </p:cNvGraphicFramePr>
          <p:nvPr>
            <p:ph sz="half" idx="2"/>
          </p:nvPr>
        </p:nvGraphicFramePr>
        <p:xfrm>
          <a:off x="0" y="1152525"/>
          <a:ext cx="9102725" cy="5715431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 Fremdsprache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 oder Literatur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 oder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0699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2 Halbjahreskurse im Projektkurs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00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38D212-C095-4F50-9863-735D72696CEA}" type="slidenum">
              <a:rPr lang="de-DE"/>
              <a:pPr/>
              <a:t>21</a:t>
            </a:fld>
            <a:endParaRPr lang="de-DE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40005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Klausurverpflichtungen </a:t>
            </a:r>
          </a:p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(Schriftlichkeit)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0" y="1579563"/>
            <a:ext cx="9036050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b="1" dirty="0">
                <a:sym typeface="Wingdings" pitchFamily="2" charset="2"/>
              </a:rPr>
              <a:t>Qualifikationsphase:	</a:t>
            </a:r>
            <a:r>
              <a:rPr lang="de-DE" dirty="0">
                <a:sym typeface="Wingdings" pitchFamily="2" charset="2"/>
              </a:rPr>
              <a:t>die 4 Abiturfächer,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Deutsch,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Mathematik,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eine Fremdsprache </a:t>
            </a:r>
            <a:r>
              <a:rPr lang="de-DE" sz="1400" dirty="0">
                <a:sym typeface="Wingdings" pitchFamily="2" charset="2"/>
              </a:rPr>
              <a:t>(immer die neu eins. FS)</a:t>
            </a:r>
            <a:r>
              <a:rPr lang="de-DE" dirty="0">
                <a:sym typeface="Wingdings" pitchFamily="2" charset="2"/>
              </a:rPr>
              <a:t>, 				</a:t>
            </a:r>
            <a:r>
              <a:rPr lang="de-DE" dirty="0" smtClean="0">
                <a:sym typeface="Wingdings" pitchFamily="2" charset="2"/>
              </a:rPr>
              <a:t>	eine </a:t>
            </a:r>
            <a:r>
              <a:rPr lang="de-DE" dirty="0">
                <a:sym typeface="Wingdings" pitchFamily="2" charset="2"/>
              </a:rPr>
              <a:t>weitere Fremdsprache oder      				</a:t>
            </a:r>
            <a:r>
              <a:rPr lang="de-DE" dirty="0" smtClean="0">
                <a:sym typeface="Wingdings" pitchFamily="2" charset="2"/>
              </a:rPr>
              <a:t>	ein </a:t>
            </a:r>
            <a:r>
              <a:rPr lang="de-DE" dirty="0">
                <a:sym typeface="Wingdings" pitchFamily="2" charset="2"/>
              </a:rPr>
              <a:t>weiteres Fach aus dem 				           </a:t>
            </a:r>
            <a:r>
              <a:rPr lang="de-DE" dirty="0" smtClean="0">
                <a:sym typeface="Wingdings" pitchFamily="2" charset="2"/>
              </a:rPr>
              <a:t>	naturwissenschaftlich-technischen </a:t>
            </a:r>
            <a:r>
              <a:rPr lang="de-DE" dirty="0">
                <a:sym typeface="Wingdings" pitchFamily="2" charset="2"/>
              </a:rPr>
              <a:t>				</a:t>
            </a:r>
            <a:r>
              <a:rPr lang="de-DE" dirty="0" smtClean="0">
                <a:sym typeface="Wingdings" pitchFamily="2" charset="2"/>
              </a:rPr>
              <a:t>	Bereich </a:t>
            </a:r>
            <a:r>
              <a:rPr lang="de-DE" dirty="0">
                <a:sym typeface="Wingdings" pitchFamily="2" charset="2"/>
              </a:rPr>
              <a:t>(FS- oder NW-Schwerpunkt)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i="1" dirty="0">
                <a:sym typeface="Wingdings" pitchFamily="2" charset="2"/>
              </a:rPr>
              <a:t>Auf Wunsch in weiteren Fächern (2 Klausuren je Halbjahr)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133350" y="1924051"/>
            <a:ext cx="2381250" cy="1042988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800" dirty="0">
                <a:ea typeface="+mn-ea"/>
                <a:cs typeface="Arial" pitchFamily="34" charset="0"/>
              </a:rPr>
              <a:t>Im letzten Halbjahr gelten Sonderregelungen!</a:t>
            </a:r>
            <a:endParaRPr lang="de-DE" sz="800" b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758322-D7DD-4D79-B0B2-25CD45FF3C25}" type="slidenum">
              <a:rPr lang="de-DE"/>
              <a:pPr/>
              <a:t>22</a:t>
            </a:fld>
            <a:endParaRPr lang="de-DE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636588"/>
            <a:ext cx="8964613" cy="56816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ea typeface="ＭＳ Ｐゴシック" pitchFamily="34" charset="-128"/>
              </a:rPr>
              <a:t>Wahl der vier Abiturfächer (2 LK und 2 GK)</a:t>
            </a:r>
          </a:p>
          <a:p>
            <a:pPr eaLnBrk="1" hangingPunct="1">
              <a:buFontTx/>
              <a:buNone/>
            </a:pPr>
            <a:endParaRPr lang="de-DE" sz="28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Zwei</a:t>
            </a:r>
            <a:r>
              <a:rPr lang="de-DE" sz="2400" b="1" smtClean="0">
                <a:ea typeface="ＭＳ Ｐゴシック" pitchFamily="34" charset="-128"/>
              </a:rPr>
              <a:t>  Fächer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aus</a:t>
            </a:r>
            <a:r>
              <a:rPr lang="de-DE" sz="2400" b="1" smtClean="0">
                <a:ea typeface="ＭＳ Ｐゴシック" pitchFamily="34" charset="-128"/>
              </a:rPr>
              <a:t> dem Kanon	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„Deutsch, Mathematik, Fremdsprache</a:t>
            </a:r>
            <a:r>
              <a:rPr lang="ja-JP" altLang="de-DE" sz="2800" b="1" smtClean="0">
                <a:solidFill>
                  <a:schemeClr val="tx2"/>
                </a:solidFill>
                <a:ea typeface="ＭＳ Ｐゴシック" pitchFamily="34" charset="-128"/>
              </a:rPr>
              <a:t>“</a:t>
            </a:r>
            <a:r>
              <a:rPr lang="de-DE" altLang="ja-JP" sz="2800" b="1" smtClean="0">
                <a:solidFill>
                  <a:schemeClr val="tx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ea typeface="ＭＳ Ｐゴシック" pitchFamily="34" charset="-128"/>
              </a:rPr>
              <a:t>Abdeckung aller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drei Aufgabenfelder</a:t>
            </a:r>
            <a:r>
              <a:rPr lang="de-DE" sz="2400" b="1" smtClean="0">
                <a:ea typeface="ＭＳ Ｐゴシック" pitchFamily="34" charset="-128"/>
              </a:rPr>
              <a:t> (Kunst oder Musik können das erste Aufgabenfeld alleine nicht abdecken).</a:t>
            </a:r>
          </a:p>
          <a:p>
            <a:pPr eaLnBrk="1" hangingPunct="1">
              <a:buFontTx/>
              <a:buNone/>
            </a:pPr>
            <a:endParaRPr lang="de-DE" sz="24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Erster Leistungskurs</a:t>
            </a:r>
            <a:r>
              <a:rPr lang="de-DE" sz="2400" b="1" smtClean="0">
                <a:ea typeface="ＭＳ Ｐゴシック" pitchFamily="34" charset="-128"/>
              </a:rPr>
              <a:t> muss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Deutsch, Mathematik</a:t>
            </a:r>
            <a:r>
              <a:rPr lang="de-DE" sz="2400" b="1" smtClean="0">
                <a:ea typeface="ＭＳ Ｐゴシック" pitchFamily="34" charset="-128"/>
              </a:rPr>
              <a:t>,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fortgeführte Fremdsprache</a:t>
            </a:r>
            <a:r>
              <a:rPr lang="de-DE" sz="2400" b="1" smtClean="0">
                <a:ea typeface="ＭＳ Ｐゴシック" pitchFamily="34" charset="-128"/>
              </a:rPr>
              <a:t> oder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klassische Naturwissenschaft (BI, PH, CH)</a:t>
            </a:r>
            <a:r>
              <a:rPr lang="de-DE" sz="2400" b="1" smtClean="0">
                <a:ea typeface="ＭＳ Ｐゴシック" pitchFamily="34" charset="-128"/>
              </a:rPr>
              <a:t> sein.</a:t>
            </a:r>
          </a:p>
          <a:p>
            <a:pPr eaLnBrk="1" hangingPunct="1"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20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1B95BD-CD59-4D17-9372-10B5013E6934}" type="slidenum">
              <a:rPr lang="de-DE"/>
              <a:pPr/>
              <a:t>23</a:t>
            </a:fld>
            <a:endParaRPr lang="de-DE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22288"/>
            <a:ext cx="8964613" cy="579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solidFill>
                  <a:schemeClr val="tx2"/>
                </a:solidFill>
                <a:ea typeface="ＭＳ Ｐゴシック" pitchFamily="34" charset="-128"/>
              </a:rPr>
              <a:t>Konsequenzen der Bedingungen für die Wahl der Abiturfächer (2 Fächer aus D, M, FS):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Folgende Abiturfachkombinationen sind – unabhängig von </a:t>
            </a:r>
            <a:br>
              <a:rPr lang="de-DE" sz="2000" smtClean="0">
                <a:ea typeface="ＭＳ Ｐゴシック" pitchFamily="34" charset="-128"/>
                <a:sym typeface="Wingdings" pitchFamily="2" charset="2"/>
              </a:rPr>
            </a:b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  der Wahl als LK oder GK – ausgeschlossen: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-  </a:t>
            </a:r>
            <a:r>
              <a:rPr lang="de-DE" sz="2000" b="1" smtClean="0">
                <a:ea typeface="ＭＳ Ｐゴシック" pitchFamily="34" charset="-128"/>
                <a:sym typeface="Wingdings" pitchFamily="2" charset="2"/>
              </a:rPr>
              <a:t>z</a:t>
            </a:r>
            <a:r>
              <a:rPr lang="de-DE" sz="2000" b="1" smtClean="0">
                <a:ea typeface="ＭＳ Ｐゴシック" pitchFamily="34" charset="-128"/>
              </a:rPr>
              <a:t>wei Naturwissenschaften</a:t>
            </a:r>
            <a:r>
              <a:rPr lang="de-DE" sz="2000" smtClean="0">
                <a:ea typeface="ＭＳ Ｐゴシック" pitchFamily="34" charset="-128"/>
              </a:rPr>
              <a:t> (bzw. </a:t>
            </a:r>
            <a:r>
              <a:rPr lang="de-DE" sz="2000" b="1" smtClean="0">
                <a:ea typeface="ＭＳ Ｐゴシック" pitchFamily="34" charset="-128"/>
              </a:rPr>
              <a:t>NW + nat.-tec. Fach</a:t>
            </a:r>
            <a:r>
              <a:rPr lang="de-DE" sz="2000" smtClean="0">
                <a:ea typeface="ＭＳ Ｐゴシック" pitchFamily="34" charset="-128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</a:rPr>
              <a:t>	-  </a:t>
            </a:r>
            <a:r>
              <a:rPr lang="de-DE" sz="2000" b="1" smtClean="0">
                <a:ea typeface="ＭＳ Ｐゴシック" pitchFamily="34" charset="-128"/>
              </a:rPr>
              <a:t>Naturwissenschaft + Sport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ea typeface="ＭＳ Ｐゴシック" pitchFamily="34" charset="-128"/>
              </a:rPr>
              <a:t>	</a:t>
            </a:r>
            <a:r>
              <a:rPr lang="de-DE" sz="2000" smtClean="0">
                <a:ea typeface="ＭＳ Ｐゴシック" pitchFamily="34" charset="-128"/>
              </a:rPr>
              <a:t>-</a:t>
            </a:r>
            <a:r>
              <a:rPr lang="de-DE" sz="2000" b="1" smtClean="0">
                <a:ea typeface="ＭＳ Ｐゴシック" pitchFamily="34" charset="-128"/>
              </a:rPr>
              <a:t>  Naturwissenschaft + Kunst/Musik</a:t>
            </a:r>
          </a:p>
          <a:p>
            <a:pPr eaLnBrk="1" hangingPunct="1">
              <a:lnSpc>
                <a:spcPct val="90000"/>
              </a:lnSpc>
            </a:pPr>
            <a:endParaRPr lang="de-DE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</a:t>
            </a:r>
            <a:r>
              <a:rPr lang="de-DE" sz="2000" smtClean="0">
                <a:ea typeface="ＭＳ Ｐゴシック" pitchFamily="34" charset="-128"/>
              </a:rPr>
              <a:t> Folgende Kombinationen bedingen </a:t>
            </a:r>
            <a:r>
              <a:rPr lang="de-DE" sz="2000" b="1" smtClean="0">
                <a:ea typeface="ＭＳ Ｐゴシック" pitchFamily="34" charset="-128"/>
              </a:rPr>
              <a:t>Mathematik</a:t>
            </a:r>
            <a:r>
              <a:rPr lang="de-DE" sz="2000" smtClean="0">
                <a:ea typeface="ＭＳ Ｐゴシック" pitchFamily="34" charset="-128"/>
              </a:rPr>
              <a:t> als Abiturfach: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Kunst oder Musik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Sport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Fremdsprachen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Gesellschaftswissenschaften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1616B0-1E8B-4D0C-969D-BF313BD2D2E3}" type="slidenum">
              <a:rPr lang="de-DE"/>
              <a:pPr/>
              <a:t>24</a:t>
            </a:fld>
            <a:endParaRPr lang="de-DE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FBB8DE-662E-4CAA-B8A4-F42C6A5B9729}" type="slidenum">
              <a:rPr lang="de-DE" smtClean="0"/>
              <a:pPr/>
              <a:t>25</a:t>
            </a:fld>
            <a:endParaRPr lang="de-DE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7598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>
          <a:xfrm>
            <a:off x="454025" y="128746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„Schulform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r>
              <a:rPr lang="de-DE" altLang="ja-JP" smtClean="0">
                <a:ea typeface="ＭＳ Ｐゴシック" pitchFamily="34" charset="-128"/>
              </a:rPr>
              <a:t> – „Gymnasium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38931" name="Group 19"/>
          <p:cNvGraphicFramePr>
            <a:graphicFrameLocks noGrp="1"/>
          </p:cNvGraphicFramePr>
          <p:nvPr/>
        </p:nvGraphicFramePr>
        <p:xfrm>
          <a:off x="206375" y="3573463"/>
          <a:ext cx="8759825" cy="2011363"/>
        </p:xfrm>
        <a:graphic>
          <a:graphicData uri="http://schemas.openxmlformats.org/drawingml/2006/table">
            <a:tbl>
              <a:tblPr/>
              <a:tblGrid>
                <a:gridCol w="8759825"/>
              </a:tblGrid>
              <a:tr h="201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Broschüre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Häufig gestellte Fragen mit vielfältigen Links zu weiteren Informationen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Power-Point-Präsentation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Kontinuierliche Aktualisierung und Ergänzung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404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621AF8-308C-4854-A7E6-E169DFF9DDF2}" type="slidenum">
              <a:rPr lang="de-DE"/>
              <a:pPr/>
              <a:t>26</a:t>
            </a:fld>
            <a:endParaRPr lang="de-DE"/>
          </a:p>
        </p:txBody>
      </p:sp>
      <p:sp>
        <p:nvSpPr>
          <p:cNvPr id="44041" name="Text Box 17"/>
          <p:cNvSpPr txBox="1">
            <a:spLocks noChangeArrowheads="1"/>
          </p:cNvSpPr>
          <p:nvPr/>
        </p:nvSpPr>
        <p:spPr bwMode="auto">
          <a:xfrm>
            <a:off x="4422775" y="2020888"/>
            <a:ext cx="456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www.schulministerium.nrw.de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>
          <a:xfrm>
            <a:off x="301625" y="1182688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72" name="Group 12"/>
          <p:cNvGraphicFramePr>
            <a:graphicFrameLocks noGrp="1"/>
          </p:cNvGraphicFramePr>
          <p:nvPr/>
        </p:nvGraphicFramePr>
        <p:xfrm>
          <a:off x="120650" y="2352675"/>
          <a:ext cx="8909050" cy="3994150"/>
        </p:xfrm>
        <a:graphic>
          <a:graphicData uri="http://schemas.openxmlformats.org/drawingml/2006/table">
            <a:tbl>
              <a:tblPr/>
              <a:tblGrid>
                <a:gridCol w="8909050"/>
              </a:tblGrid>
              <a:tr h="399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und Beispiele zu Projekt- und Vertiefungskursen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zu kompetenzorientiertem 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Informationen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und Beispiele zu den zentral gestellten Klausuren am Ende der  </a:t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Einführungsphase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(Kontinuierliche Aktualisierung und Ergänzung)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5064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220B1B-CF25-4818-874D-660F3CB87B2C}" type="slidenum">
              <a:rPr lang="de-DE"/>
              <a:pPr/>
              <a:t>27</a:t>
            </a:fld>
            <a:endParaRPr lang="de-DE"/>
          </a:p>
        </p:txBody>
      </p:sp>
      <p:sp>
        <p:nvSpPr>
          <p:cNvPr id="45065" name="Text Box 18"/>
          <p:cNvSpPr txBox="1">
            <a:spLocks noChangeArrowheads="1"/>
          </p:cNvSpPr>
          <p:nvPr/>
        </p:nvSpPr>
        <p:spPr bwMode="auto">
          <a:xfrm>
            <a:off x="4184650" y="1782763"/>
            <a:ext cx="478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www.standardsicherung.nrw.de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68F0FAF-78D1-4F7D-A028-B29ACFC8ACEA}" type="slidenum">
              <a:rPr lang="de-DE" sz="800"/>
              <a:pPr/>
              <a:t>28</a:t>
            </a:fld>
            <a:endParaRPr lang="de-DE" sz="80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0" y="1736725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de-DE" sz="2000" b="1">
              <a:sym typeface="Wingdings" pitchFamily="2" charset="2"/>
            </a:endParaRPr>
          </a:p>
          <a:p>
            <a:pPr marL="342900" indent="-342900"/>
            <a:endParaRPr lang="de-DE" sz="2000" b="1">
              <a:sym typeface="Wingdings" pitchFamily="2" charset="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0" y="414338"/>
            <a:ext cx="9144000" cy="558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714375" algn="l"/>
                <a:tab pos="2514600" algn="l"/>
              </a:tabLst>
            </a:pPr>
            <a:endParaRPr lang="de-DE" sz="1800" b="1" u="sng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 u="sng">
                <a:cs typeface="Arial" pitchFamily="34" charset="0"/>
              </a:rPr>
              <a:t>Bilingualer Sachfachunterricht als Grundkurs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  <a:p>
            <a:pPr>
              <a:tabLst>
                <a:tab pos="714375" algn="l"/>
                <a:tab pos="2514600" algn="l"/>
              </a:tabLst>
            </a:pPr>
            <a:endParaRPr lang="de-DE" sz="1800" b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Abdeckung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von Belegungsverpflichtungen: 	a) im jeweiligen Sachfach (z.B. Geschichte, 				Biologie) und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				b) in einer weiteren Fremdsprache, sofern auch    				eine andere Fremdsprache als Grund- oder 				Leistungskurs belegt wird.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Sachfachs kann also nicht die Belegung einer durchgehenden Fremdsprache als GK oder LK ersetzen!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Projektkurses kann keine Belegverpflichtungen im Sachfach oder in der Fremdsprache ersetzen.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Klausurverpflichtungen:	gemäß § 14 Abs. 1 und 2 APO-GOSt 2 (entsprechend den Belegverpflichtungen, die abgedeckt werden);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Inhalte und Leistungsbewertung:	Orientierung an den Anforderungen des Sachfaches, Berücksichtigung der fremdsprachlichen Leistungen im Rahmen der Darstellungsleistung;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Klausuren/ Abiturprüfung (3. oder 4. Fach): in der Fremdsprache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;</a:t>
            </a:r>
            <a:endParaRPr lang="de-DE" sz="1800" b="1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Abiturzeugnis: Vermerk zur Belegung des bilingualen Sachfaches.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2E1988-B161-48AE-8276-DC55E798E53E}" type="slidenum">
              <a:rPr lang="de-DE"/>
              <a:pPr/>
              <a:t>29</a:t>
            </a:fld>
            <a:endParaRPr lang="de-DE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1890" name="Group 146"/>
          <p:cNvGraphicFramePr>
            <a:graphicFrameLocks noGrp="1"/>
          </p:cNvGraphicFramePr>
          <p:nvPr>
            <p:ph idx="1"/>
          </p:nvPr>
        </p:nvGraphicFramePr>
        <p:xfrm>
          <a:off x="0" y="142875"/>
          <a:ext cx="9144000" cy="6430966"/>
        </p:xfrm>
        <a:graphic>
          <a:graphicData uri="http://schemas.openxmlformats.org/drawingml/2006/table">
            <a:tbl>
              <a:tblPr/>
              <a:tblGrid>
                <a:gridCol w="736600"/>
                <a:gridCol w="606425"/>
                <a:gridCol w="660400"/>
                <a:gridCol w="592138"/>
                <a:gridCol w="593725"/>
                <a:gridCol w="592137"/>
                <a:gridCol w="592138"/>
                <a:gridCol w="590550"/>
                <a:gridCol w="593725"/>
                <a:gridCol w="182562"/>
                <a:gridCol w="407988"/>
                <a:gridCol w="593725"/>
                <a:gridCol w="400050"/>
                <a:gridCol w="371475"/>
                <a:gridCol w="1630362"/>
              </a:tblGrid>
              <a:tr h="1096963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im Überblick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Überblick über die Qualifikationsphase und die Abiturprüfung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300 P., höchstens 900 P.)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6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II: Abiturprüfung</a:t>
                      </a: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100 P., höchstens 300 P.)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 Fächer aus D, M, FS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Abdeckung der 3</a:t>
                      </a: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Aufgabenfelder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                                              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Schullaufbahnberatung und -planung von der EP bis zum Abitur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6164">
                        <a:alpha val="50195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921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I: Zulassung: 35 – 40 Kurse: mind. 200 P., höchstens 600 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Qualifikationsphase: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Belegung von mindestens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 anrechenbaren Kursen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(8 LK plus mind. 30 GK)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z.B.  GK-Bereich: 7 + 7 + 8 + 8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Vertiefungskurs nicht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anrechenbar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Projektkurs anrechenbar    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(wie 2 GK)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Versetzungsgrundlage:         10 Fächer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413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2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Versetzung, mittlerer Schulabschluss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73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Zentrale Klausuren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Vertiefungskurs (VK) nicht versetzungsrelevant.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  <a:tr h="1000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1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243" name="Text Box 148"/>
          <p:cNvSpPr txBox="1">
            <a:spLocks noChangeArrowheads="1"/>
          </p:cNvSpPr>
          <p:nvPr/>
        </p:nvSpPr>
        <p:spPr bwMode="auto">
          <a:xfrm>
            <a:off x="1109663" y="3200400"/>
            <a:ext cx="5283200" cy="1698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de-DE" sz="1200"/>
              <a:t>Belegung von 38 – 40 anrechenbaren Kursen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Fortführung als GK oder LK verpflichtend: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durchgehend bis zum Abitur: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D, M, eine FS, eine GW, eine NW,  SP,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zweite FS oder zweites nw-tc. Fach 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mind. bis Ende Q1:   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KU/MU (bzw. Ersatzkurse in Q2)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       RE (ersatzweise PL)</a:t>
            </a:r>
          </a:p>
        </p:txBody>
      </p:sp>
      <p:sp>
        <p:nvSpPr>
          <p:cNvPr id="197781" name="Text Box 149"/>
          <p:cNvSpPr txBox="1">
            <a:spLocks noChangeArrowheads="1"/>
          </p:cNvSpPr>
          <p:nvPr/>
        </p:nvSpPr>
        <p:spPr bwMode="auto">
          <a:xfrm>
            <a:off x="114300" y="3890963"/>
            <a:ext cx="533400" cy="4191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800" b="1">
                <a:ea typeface="+mn-ea"/>
              </a:rPr>
              <a:t>FHR schul. Teil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57CFD8-8EF6-43D1-9D59-4D5D307517E8}" type="slidenum">
              <a:rPr lang="de-DE"/>
              <a:pPr/>
              <a:t>3</a:t>
            </a:fld>
            <a:endParaRPr lang="de-DE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 sz="half" idx="2"/>
          </p:nvPr>
        </p:nvGraphicFramePr>
        <p:xfrm>
          <a:off x="0" y="287338"/>
          <a:ext cx="9144000" cy="6376989"/>
        </p:xfrm>
        <a:graphic>
          <a:graphicData uri="http://schemas.openxmlformats.org/drawingml/2006/table">
            <a:tbl>
              <a:tblPr/>
              <a:tblGrid>
                <a:gridCol w="6188075"/>
                <a:gridCol w="2955925"/>
              </a:tblGrid>
              <a:tr h="1020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5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Abiturzeugnis (Ergebnisse aus Block I und 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Abiturprüfungen (Block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B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Zulassung zu den Abiturprüfungen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 Jahr der Qualifikationsphase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(Block I)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Jahr der Qualifikationsphase</a:t>
                      </a:r>
                    </a:p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 (mittlerer Schulabschluss)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92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Einführungsphase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1884" name="Text Box 156"/>
          <p:cNvSpPr txBox="1">
            <a:spLocks noChangeArrowheads="1"/>
          </p:cNvSpPr>
          <p:nvPr/>
        </p:nvSpPr>
        <p:spPr bwMode="auto">
          <a:xfrm>
            <a:off x="5010150" y="4071938"/>
            <a:ext cx="1085850" cy="419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200" b="1">
                <a:ea typeface="+mn-ea"/>
              </a:rPr>
              <a:t>FHR </a:t>
            </a:r>
          </a:p>
          <a:p>
            <a:pPr algn="ctr">
              <a:defRPr/>
            </a:pPr>
            <a:r>
              <a:rPr lang="de-DE" sz="1200" b="1">
                <a:ea typeface="+mn-ea"/>
              </a:rPr>
              <a:t>schul. Teil</a:t>
            </a:r>
            <a:endParaRPr lang="de-DE" sz="12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sp>
        <p:nvSpPr>
          <p:cNvPr id="20506" name="AutoShape 157"/>
          <p:cNvSpPr>
            <a:spLocks noChangeArrowheads="1"/>
          </p:cNvSpPr>
          <p:nvPr/>
        </p:nvSpPr>
        <p:spPr bwMode="auto">
          <a:xfrm>
            <a:off x="1276350" y="481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7" name="AutoShape 158"/>
          <p:cNvSpPr>
            <a:spLocks noChangeArrowheads="1"/>
          </p:cNvSpPr>
          <p:nvPr/>
        </p:nvSpPr>
        <p:spPr bwMode="auto">
          <a:xfrm>
            <a:off x="7112000" y="29210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8" name="AutoShape 161"/>
          <p:cNvSpPr>
            <a:spLocks noChangeArrowheads="1"/>
          </p:cNvSpPr>
          <p:nvPr/>
        </p:nvSpPr>
        <p:spPr bwMode="auto">
          <a:xfrm rot="5400000">
            <a:off x="5930901" y="354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9" name="AutoShape 162"/>
          <p:cNvSpPr>
            <a:spLocks noChangeArrowheads="1"/>
          </p:cNvSpPr>
          <p:nvPr/>
        </p:nvSpPr>
        <p:spPr bwMode="auto">
          <a:xfrm rot="5400000">
            <a:off x="5949951" y="44831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15B1C8-4B9E-4D85-837E-872F027703B2}" type="slidenum">
              <a:rPr lang="de-DE"/>
              <a:pPr/>
              <a:t>30</a:t>
            </a:fld>
            <a:endParaRPr lang="de-DE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8964613" cy="793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8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Zulassung zum Abitur – Leistungsdefizite (weniger als 5 Punkte)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1600" b="1" smtClean="0">
                <a:solidFill>
                  <a:schemeClr val="tx2"/>
                </a:solidFill>
                <a:ea typeface="ＭＳ Ｐゴシック" pitchFamily="34" charset="-128"/>
              </a:rPr>
              <a:t>bei Einbringung von allen 4 Kursen der Abiturfächer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36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8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800" b="1" smtClean="0">
              <a:ea typeface="ＭＳ Ｐゴシック" pitchFamily="34" charset="-128"/>
            </a:endParaRP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1895475"/>
            <a:ext cx="9144000" cy="3571875"/>
          </a:xfrm>
          <a:prstGeom prst="rect">
            <a:avLst/>
          </a:prstGeom>
          <a:solidFill>
            <a:srgbClr val="E5FF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endParaRPr lang="de-DE" sz="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800"/>
              <a:t>	</a:t>
            </a:r>
            <a:r>
              <a:rPr lang="de-DE" sz="1600"/>
              <a:t>Bei Einbringung von: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35 - 37</a:t>
            </a:r>
            <a:r>
              <a:rPr lang="de-DE" sz="1600"/>
              <a:t> Kursen:		</a:t>
            </a:r>
            <a:r>
              <a:rPr lang="de-DE" sz="1600" b="1"/>
              <a:t>7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38 - 40</a:t>
            </a:r>
            <a:r>
              <a:rPr lang="de-DE" sz="1600"/>
              <a:t> Kursen:		</a:t>
            </a:r>
            <a:r>
              <a:rPr lang="de-DE" sz="1600" b="1"/>
              <a:t>8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Kein anzurechnender Kurs darf mit 0 Punkten</a:t>
            </a:r>
            <a:r>
              <a:rPr lang="de-DE" sz="1600"/>
              <a:t> abgeschlossen werden.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In </a:t>
            </a:r>
            <a:r>
              <a:rPr lang="de-DE" sz="1600" b="1"/>
              <a:t>Block I müssen mindestens 200 Punkte</a:t>
            </a:r>
            <a:r>
              <a:rPr lang="de-DE" sz="1600"/>
              <a:t> erreicht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DF3F03-035A-41C7-AE13-AFE94FD18BED}" type="slidenum">
              <a:rPr lang="de-DE"/>
              <a:pPr/>
              <a:t>31</a:t>
            </a:fld>
            <a:endParaRPr lang="de-DE"/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de-DE" sz="3200">
              <a:latin typeface="Arial-BoldMT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169863" y="442913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Berechnung der Gesamtqualifikation</a:t>
            </a:r>
          </a:p>
          <a:p>
            <a:pPr algn="ctr"/>
            <a:r>
              <a:rPr lang="de-DE" b="1">
                <a:latin typeface="Arial-BoldMT" charset="0"/>
              </a:rPr>
              <a:t>Basis: 102 Wochenstunden </a:t>
            </a:r>
            <a:r>
              <a:rPr lang="de-DE">
                <a:latin typeface="Arial-BoldMT" charset="0"/>
              </a:rPr>
              <a:t/>
            </a:r>
            <a:br>
              <a:rPr lang="de-DE">
                <a:latin typeface="Arial-BoldMT" charset="0"/>
              </a:rPr>
            </a:br>
            <a:endParaRPr lang="de-DE">
              <a:latin typeface="Arial-BoldMT" charset="0"/>
            </a:endParaRP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" y="1419225"/>
            <a:ext cx="87884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b="1" smtClean="0">
                <a:ea typeface="ＭＳ Ｐゴシック" pitchFamily="34" charset="-128"/>
              </a:rPr>
              <a:t>Block I (mindestens 200, höchstens 600 Punkte)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Einbringung von</a:t>
            </a:r>
            <a:r>
              <a:rPr lang="de-DE" sz="1500" b="1" smtClean="0">
                <a:ea typeface="ＭＳ Ｐゴシック" pitchFamily="34" charset="-128"/>
              </a:rPr>
              <a:t> 35 – 40 anrechenbaren Kursen der</a:t>
            </a:r>
            <a:r>
              <a:rPr lang="de-DE" sz="1500" smtClean="0">
                <a:ea typeface="ＭＳ Ｐゴシック" pitchFamily="34" charset="-128"/>
              </a:rPr>
              <a:t> 4 Halbjahre der Qualifikationsphase.</a:t>
            </a: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Pflichtkurse gem. § 28 APO-GOSt.</a:t>
            </a:r>
          </a:p>
          <a:p>
            <a:r>
              <a:rPr lang="de-DE" sz="1600" smtClean="0">
                <a:ea typeface="ＭＳ Ｐゴシック" pitchFamily="34" charset="-128"/>
              </a:rPr>
              <a:t>Leistungskurspunkte zählen doppelt, Grundkurse einfach. </a:t>
            </a:r>
          </a:p>
          <a:p>
            <a:r>
              <a:rPr lang="de-DE" sz="1400" smtClean="0">
                <a:ea typeface="ＭＳ Ｐゴシック" pitchFamily="34" charset="-128"/>
              </a:rPr>
              <a:t>Endnote im Projektkurs kann im Umfang von 2 Halbjahresnoten auf die Grundkurse angerechnet   </a:t>
            </a:r>
            <a:br>
              <a:rPr lang="de-DE" sz="1400" smtClean="0">
                <a:ea typeface="ＭＳ Ｐゴシック" pitchFamily="34" charset="-128"/>
              </a:rPr>
            </a:br>
            <a:r>
              <a:rPr lang="de-DE" sz="1400" smtClean="0">
                <a:ea typeface="ＭＳ Ｐゴシック" pitchFamily="34" charset="-128"/>
              </a:rPr>
              <a:t>werden.</a:t>
            </a:r>
            <a:endParaRPr lang="de-DE" sz="15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Berechnung gemäß Formel: </a:t>
            </a:r>
            <a:r>
              <a:rPr lang="de-DE" sz="1500" b="1" smtClean="0">
                <a:ea typeface="ＭＳ Ｐゴシック" pitchFamily="34" charset="-128"/>
              </a:rPr>
              <a:t>E I = (P : S) x 40;  z.B.: 215 : 43 (27 GK plus 8 LK) x 40 = </a:t>
            </a:r>
            <a:r>
              <a:rPr lang="de-DE" sz="1500" b="1" u="sng" smtClean="0">
                <a:ea typeface="ＭＳ Ｐゴシック" pitchFamily="34" charset="-128"/>
              </a:rPr>
              <a:t>200</a:t>
            </a:r>
            <a:r>
              <a:rPr lang="de-DE" sz="1500" b="1" smtClean="0">
                <a:ea typeface="ＭＳ Ｐゴシック" pitchFamily="34" charset="-128"/>
              </a:rPr>
              <a:t>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500" smtClean="0">
                <a:ea typeface="ＭＳ Ｐゴシック" pitchFamily="34" charset="-128"/>
              </a:rPr>
              <a:t>      </a:t>
            </a:r>
            <a:r>
              <a:rPr lang="de-DE" sz="1000" smtClean="0">
                <a:ea typeface="ＭＳ Ｐゴシック" pitchFamily="34" charset="-128"/>
              </a:rPr>
              <a:t>E I = (Gesamt-)Ergebnis Block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000" smtClean="0">
                <a:ea typeface="ＭＳ Ｐゴシック" pitchFamily="34" charset="-128"/>
              </a:rPr>
              <a:t>	P = Erzielte Punkte in den eingebrachten Fächern in vier Schulhalbjahren</a:t>
            </a:r>
          </a:p>
          <a:p>
            <a:r>
              <a:rPr lang="de-DE" sz="1000" smtClean="0">
                <a:ea typeface="ＭＳ Ｐゴシック" pitchFamily="34" charset="-128"/>
              </a:rPr>
              <a:t>S = Schulhalbjahresergebnisse (Anzahl der „Kurse</a:t>
            </a:r>
            <a:r>
              <a:rPr lang="ja-JP" altLang="de-DE" sz="1000" smtClean="0">
                <a:ea typeface="ＭＳ Ｐゴシック" pitchFamily="34" charset="-128"/>
              </a:rPr>
              <a:t>“</a:t>
            </a:r>
            <a:r>
              <a:rPr lang="de-DE" altLang="ja-JP" sz="1000" smtClean="0">
                <a:ea typeface="ＭＳ Ｐゴシック" pitchFamily="34" charset="-128"/>
              </a:rPr>
              <a:t>) </a:t>
            </a:r>
            <a:endParaRPr lang="de-DE" altLang="ja-JP" sz="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134938" y="4471988"/>
            <a:ext cx="8824912" cy="81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e-DE" sz="2000" b="1"/>
              <a:t>Block II (mindestens 100, höchstens 300 Punkte):</a:t>
            </a:r>
          </a:p>
          <a:p>
            <a:r>
              <a:rPr lang="de-DE" sz="1800"/>
              <a:t>Leistungen in den 4 Fächern der Abiturprüfung (je fünffache Wertung)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CA7E89-005C-4D5B-B6E2-264C449E9527}" type="slidenum">
              <a:rPr lang="de-DE"/>
              <a:pPr/>
              <a:t>32</a:t>
            </a:fld>
            <a:endParaRPr lang="de-DE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679575" y="903288"/>
            <a:ext cx="58975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de-DE" sz="1800"/>
          </a:p>
        </p:txBody>
      </p:sp>
      <p:graphicFrame>
        <p:nvGraphicFramePr>
          <p:cNvPr id="32910" name="Group 142"/>
          <p:cNvGraphicFramePr>
            <a:graphicFrameLocks noGrp="1"/>
          </p:cNvGraphicFramePr>
          <p:nvPr/>
        </p:nvGraphicFramePr>
        <p:xfrm>
          <a:off x="0" y="762000"/>
          <a:ext cx="8993188" cy="5448304"/>
        </p:xfrm>
        <a:graphic>
          <a:graphicData uri="http://schemas.openxmlformats.org/drawingml/2006/table">
            <a:tbl>
              <a:tblPr/>
              <a:tblGrid>
                <a:gridCol w="655638"/>
                <a:gridCol w="2852737"/>
                <a:gridCol w="1106488"/>
                <a:gridCol w="1062037"/>
                <a:gridCol w="792163"/>
                <a:gridCol w="846137"/>
                <a:gridCol w="792163"/>
                <a:gridCol w="885825"/>
              </a:tblGrid>
              <a:tr h="8112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Schullaufbahnbeispiel 1: Naturwissenschaftlicher Schwerpunkt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Chemie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E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M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102 Wochenstunden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335" name="Text Box 136"/>
          <p:cNvSpPr txBox="1">
            <a:spLocks noChangeArrowheads="1"/>
          </p:cNvSpPr>
          <p:nvPr/>
        </p:nvSpPr>
        <p:spPr bwMode="auto">
          <a:xfrm>
            <a:off x="8308975" y="1044575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Century Gothic" pitchFamily="34" charset="0"/>
              </a:rPr>
              <a:t>G8</a:t>
            </a:r>
          </a:p>
        </p:txBody>
      </p:sp>
      <p:sp>
        <p:nvSpPr>
          <p:cNvPr id="212105" name="Text Box 137"/>
          <p:cNvSpPr txBox="1">
            <a:spLocks noChangeArrowheads="1"/>
          </p:cNvSpPr>
          <p:nvPr/>
        </p:nvSpPr>
        <p:spPr bwMode="auto">
          <a:xfrm>
            <a:off x="0" y="6102350"/>
            <a:ext cx="8855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de-DE" sz="180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DAF67A-DEF0-4580-83C5-ED44C09CFFAB}" type="slidenum">
              <a:rPr lang="de-DE"/>
              <a:pPr/>
              <a:t>33</a:t>
            </a:fld>
            <a:endParaRPr lang="de-DE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3941" name="Group 149"/>
          <p:cNvGraphicFramePr>
            <a:graphicFrameLocks noGrp="1"/>
          </p:cNvGraphicFramePr>
          <p:nvPr/>
        </p:nvGraphicFramePr>
        <p:xfrm>
          <a:off x="0" y="381000"/>
          <a:ext cx="8856663" cy="5962655"/>
        </p:xfrm>
        <a:graphic>
          <a:graphicData uri="http://schemas.openxmlformats.org/drawingml/2006/table">
            <a:tbl>
              <a:tblPr/>
              <a:tblGrid>
                <a:gridCol w="614363"/>
                <a:gridCol w="2679700"/>
                <a:gridCol w="1023937"/>
                <a:gridCol w="820738"/>
                <a:gridCol w="939800"/>
                <a:gridCol w="911225"/>
                <a:gridCol w="936625"/>
                <a:gridCol w="930275"/>
              </a:tblGrid>
              <a:tr h="4937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2 – Fremdsprachlicher Schwerpunkt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35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Französisch (ab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104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4FB51A-650A-49A6-AF9D-D3E2D062228E}" type="slidenum">
              <a:rPr lang="de-DE"/>
              <a:pPr/>
              <a:t>34</a:t>
            </a:fld>
            <a:endParaRPr lang="de-DE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4989" name="Group 173"/>
          <p:cNvGraphicFramePr>
            <a:graphicFrameLocks noGrp="1"/>
          </p:cNvGraphicFramePr>
          <p:nvPr>
            <p:ph type="tbl" idx="1"/>
          </p:nvPr>
        </p:nvGraphicFramePr>
        <p:xfrm>
          <a:off x="0" y="314325"/>
          <a:ext cx="9144000" cy="6462719"/>
        </p:xfrm>
        <a:graphic>
          <a:graphicData uri="http://schemas.openxmlformats.org/drawingml/2006/table">
            <a:tbl>
              <a:tblPr/>
              <a:tblGrid>
                <a:gridCol w="635000"/>
                <a:gridCol w="2765425"/>
                <a:gridCol w="1057275"/>
                <a:gridCol w="847725"/>
                <a:gridCol w="969963"/>
                <a:gridCol w="941387"/>
                <a:gridCol w="966788"/>
                <a:gridCol w="960437"/>
              </a:tblGrid>
              <a:tr h="41116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3 – weitere Gesellschaftswissenschaften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63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Erziehungswissenschaft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Geographie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Projektkurs Sozialwiss.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nsgesamt 102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el 1"/>
          <p:cNvSpPr>
            <a:spLocks noGrp="1"/>
          </p:cNvSpPr>
          <p:nvPr>
            <p:ph type="title"/>
          </p:nvPr>
        </p:nvSpPr>
        <p:spPr>
          <a:xfrm>
            <a:off x="130175" y="1287463"/>
            <a:ext cx="8883650" cy="1036637"/>
          </a:xfrm>
        </p:spPr>
        <p:txBody>
          <a:bodyPr/>
          <a:lstStyle/>
          <a:p>
            <a:r>
              <a:rPr lang="de-DE" sz="2800" smtClean="0">
                <a:ea typeface="ＭＳ Ｐゴシック" pitchFamily="34" charset="-128"/>
              </a:rPr>
              <a:t>Ein internetbasiertes Planungstool für Schülerinnen, Schüler und Eltern (LUPO)</a:t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z="2800" smtClean="0">
                <a:ea typeface="ＭＳ Ｐゴシック" pitchFamily="34" charset="-128"/>
              </a:rPr>
              <a:t/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87" name="Group 27"/>
          <p:cNvGraphicFramePr>
            <a:graphicFrameLocks noGrp="1"/>
          </p:cNvGraphicFramePr>
          <p:nvPr/>
        </p:nvGraphicFramePr>
        <p:xfrm>
          <a:off x="0" y="2667000"/>
          <a:ext cx="9001125" cy="3597275"/>
        </p:xfrm>
        <a:graphic>
          <a:graphicData uri="http://schemas.openxmlformats.org/drawingml/2006/table">
            <a:tbl>
              <a:tblPr/>
              <a:tblGrid>
                <a:gridCol w="9001125"/>
              </a:tblGrid>
              <a:tr h="359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zeigt die Wahlmöglichkeiten in der Schule an,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gibt Planungshilfen und Erläuterungen,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weist auf Planungsfehler hin,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ermöglicht  Vorausplanung bis zum Abitur,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dient als Beratungsgrundlage für die Beratungslehrer,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ersetzt aber keinesfalls die Teilnahme an den Beratungsveranstaltungen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der Schule und die persönliche Beratung durch den Beratungslehrer oder 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die Beratungslehrerin, die allein die Details, speziellen Rahmenbedingungen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und Konsequenzen der  individuellen Schülerwahlen umfassend im Blick hat.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Das Planungstool steht den Schulen zur Verfügung und kann grundsätzlich jedem Schüler und jeder Schülerin individuell zur privaten Nutzung zur Verfügung gestellt werden.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6328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23ACB0-942A-4CAD-8076-224D3178B456}" type="slidenum">
              <a:rPr lang="de-DE"/>
              <a:pPr/>
              <a:t>35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65780A-F7F0-4B28-BA53-52020FA8788A}" type="slidenum">
              <a:rPr lang="de-DE"/>
              <a:pPr/>
              <a:t>4</a:t>
            </a:fld>
            <a:endParaRPr lang="de-DE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72390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600" b="1">
                <a:latin typeface="Arial-BoldMT" charset="0"/>
              </a:rPr>
              <a:t>Wochenstunden und Kurse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2790825"/>
            <a:ext cx="9144000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2000">
                <a:sym typeface="Wingdings" pitchFamily="2" charset="2"/>
              </a:rPr>
              <a:t> 	Anzahl der </a:t>
            </a:r>
            <a:r>
              <a:rPr lang="de-DE" sz="2000"/>
              <a:t>Wochenstunden in der gymn. Oberstufe: insgesamt </a:t>
            </a:r>
            <a:r>
              <a:rPr lang="de-DE" sz="2000" b="1"/>
              <a:t>102</a:t>
            </a:r>
            <a:r>
              <a:rPr lang="de-DE" sz="2000"/>
              <a:t>                                                                          	</a:t>
            </a:r>
            <a:r>
              <a:rPr lang="de-DE" sz="1800"/>
              <a:t>(Geringfügige Überschreitung im Rahmen der bestehenden Blockung möglich, 	jedoch ohne Anspruch);</a:t>
            </a: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180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 	Bandbreite je Jahrgangsstufe: </a:t>
            </a:r>
            <a:r>
              <a:rPr lang="de-DE" sz="2000" b="1">
                <a:sym typeface="Wingdings" pitchFamily="2" charset="2"/>
              </a:rPr>
              <a:t>32 – 36</a:t>
            </a:r>
            <a:r>
              <a:rPr lang="de-DE" sz="2000">
                <a:sym typeface="Wingdings" pitchFamily="2" charset="2"/>
              </a:rPr>
              <a:t> Wochenstunden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(durchschnittlich also </a:t>
            </a:r>
            <a:r>
              <a:rPr lang="de-DE" sz="2000" b="1">
                <a:sym typeface="Wingdings" pitchFamily="2" charset="2"/>
              </a:rPr>
              <a:t>34</a:t>
            </a:r>
            <a:r>
              <a:rPr lang="de-DE" sz="2000">
                <a:sym typeface="Wingdings" pitchFamily="2" charset="2"/>
              </a:rPr>
              <a:t> Wochenstunden).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Kurse haben einen Umfang von </a:t>
            </a:r>
            <a:r>
              <a:rPr lang="de-DE" sz="2000" b="1">
                <a:sym typeface="Wingdings" pitchFamily="2" charset="2"/>
              </a:rPr>
              <a:t>2</a:t>
            </a:r>
            <a:r>
              <a:rPr lang="de-DE" sz="2000">
                <a:sym typeface="Wingdings" pitchFamily="2" charset="2"/>
              </a:rPr>
              <a:t> (z.B. Vertiefungskurse oder 	Projektkurse), </a:t>
            </a:r>
            <a:r>
              <a:rPr lang="de-DE" sz="2000" b="1">
                <a:sym typeface="Wingdings" pitchFamily="2" charset="2"/>
              </a:rPr>
              <a:t>3</a:t>
            </a:r>
            <a:r>
              <a:rPr lang="de-DE" sz="2000">
                <a:sym typeface="Wingdings" pitchFamily="2" charset="2"/>
              </a:rPr>
              <a:t> (Grundkurse) oder </a:t>
            </a:r>
            <a:r>
              <a:rPr lang="de-DE" sz="2000" b="1">
                <a:sym typeface="Wingdings" pitchFamily="2" charset="2"/>
              </a:rPr>
              <a:t>5</a:t>
            </a:r>
            <a:r>
              <a:rPr lang="de-DE" sz="2000">
                <a:sym typeface="Wingdings" pitchFamily="2" charset="2"/>
              </a:rPr>
              <a:t> (Leistungskurse)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Wochenstunden</a:t>
            </a:r>
          </a:p>
          <a:p>
            <a:pPr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DE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1562100"/>
            <a:ext cx="4924425" cy="762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200" b="1" i="1">
                <a:latin typeface="Arial-BoldMT" charset="0"/>
              </a:rPr>
              <a:t>Ein Kurs entspricht der Belegung eines Faches in einem Halbjahr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4F4A2B-7D76-4351-9EC1-DC532CD9E22E}" type="slidenum">
              <a:rPr lang="de-DE"/>
              <a:pPr/>
              <a:t>5</a:t>
            </a:fld>
            <a:endParaRPr lang="de-DE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ph sz="half" idx="1"/>
          </p:nvPr>
        </p:nvGraphicFramePr>
        <p:xfrm>
          <a:off x="0" y="285750"/>
          <a:ext cx="9144000" cy="5365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Aufgabenfelder und Fächer</a:t>
                      </a:r>
                      <a:endParaRPr kumimoji="0" lang="de-DE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7" name="Group 51"/>
          <p:cNvGraphicFramePr>
            <a:graphicFrameLocks noGrp="1"/>
          </p:cNvGraphicFramePr>
          <p:nvPr>
            <p:ph sz="half" idx="2"/>
          </p:nvPr>
        </p:nvGraphicFramePr>
        <p:xfrm>
          <a:off x="0" y="876300"/>
          <a:ext cx="9144000" cy="5838826"/>
        </p:xfrm>
        <a:graphic>
          <a:graphicData uri="http://schemas.openxmlformats.org/drawingml/2006/table">
            <a:tbl>
              <a:tblPr/>
              <a:tblGrid>
                <a:gridCol w="2705100"/>
                <a:gridCol w="3114675"/>
                <a:gridCol w="3324225"/>
              </a:tblGrid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sprachlich-literarisch-künstlerisch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alle Fremdsprachen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(E, L, F, S, I, NL, GR)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und Musik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gesellschaftswissenschaftlich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Geschichte, Sozialwissenschaften, Geographie, Erziehungswissenschaft, Psychologie, Recht, Philosophie</a:t>
                      </a:r>
                      <a:endParaRPr kumimoji="0" lang="de-DE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</a:tr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mathematisch-naturwissenschaftlich-technisch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Biologie, Physik, Chemie, Informatik, Technik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25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Deutsch, Mathematik und den fortgeführten Fremdsprachen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Projektkurse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Anbindung an ein Referenzfach (nur in der Qualifikationsphase)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F7341A-F18C-4113-9D55-EF7864133FB6}" type="slidenum">
              <a:rPr lang="de-DE"/>
              <a:pPr/>
              <a:t>6</a:t>
            </a:fld>
            <a:endParaRPr lang="de-DE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1338263"/>
            <a:ext cx="9144000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de-DE" sz="1800" dirty="0">
                <a:sym typeface="Wingdings" pitchFamily="2" charset="2"/>
              </a:rPr>
              <a:t></a:t>
            </a:r>
            <a:r>
              <a:rPr lang="de-DE" sz="1800" dirty="0"/>
              <a:t>		</a:t>
            </a:r>
            <a:r>
              <a:rPr lang="de-DE" sz="1800" b="1" dirty="0"/>
              <a:t>Zweistündige Halbjahreskurse</a:t>
            </a: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>
                <a:sym typeface="Wingdings" pitchFamily="2" charset="2"/>
              </a:rPr>
              <a:t> 	H</a:t>
            </a:r>
            <a:r>
              <a:rPr lang="de-DE" sz="1800" dirty="0"/>
              <a:t>albjährlicher Wechsel ist möglich.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</a:t>
            </a:r>
            <a:r>
              <a:rPr lang="de-DE" sz="1800" b="1" dirty="0"/>
              <a:t>Förderung bei Leistungsdefiziten</a:t>
            </a:r>
            <a:r>
              <a:rPr lang="de-DE" sz="1800" dirty="0"/>
              <a:t> im Kernfachbereich: D, M, Fremdsprache.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Integraler Bestandteil des Fächerangebotes der Schule.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>
                <a:sym typeface="Wingdings" pitchFamily="2" charset="2"/>
              </a:rPr>
              <a:t> 	Über die Teilnahme entscheidet die Schule (Begrenzung der Teilnahme auf 	Schülerinnen und Schüler mit ausgewiesenem Förderbedarf).</a:t>
            </a: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</a:t>
            </a:r>
            <a:r>
              <a:rPr lang="de-DE" sz="1800" b="1" dirty="0"/>
              <a:t>Keine Benotung</a:t>
            </a:r>
            <a:r>
              <a:rPr lang="de-DE" sz="1800" dirty="0"/>
              <a:t>, sondern </a:t>
            </a:r>
            <a:r>
              <a:rPr lang="de-DE" sz="1800" dirty="0" smtClean="0"/>
              <a:t>nur eine Teilnahmebescheinigung;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</a:pPr>
            <a:r>
              <a:rPr lang="de-DE" altLang="ja-JP" sz="1800" dirty="0" smtClean="0"/>
              <a:t>Fehlzeiten </a:t>
            </a:r>
            <a:r>
              <a:rPr lang="de-DE" altLang="ja-JP" sz="1800" dirty="0"/>
              <a:t>werden auf dem Zeugnis vermerkt.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de-DE" sz="1800" dirty="0">
                <a:sym typeface="Wingdings" pitchFamily="2" charset="2"/>
              </a:rPr>
              <a:t>		</a:t>
            </a:r>
            <a:r>
              <a:rPr lang="de-DE" sz="1800" b="1" dirty="0"/>
              <a:t>Anrechnung auf Wochenstundenzahl</a:t>
            </a:r>
            <a:r>
              <a:rPr lang="de-DE" sz="1800" dirty="0"/>
              <a:t>, aber </a:t>
            </a:r>
            <a:r>
              <a:rPr lang="de-DE" sz="1800" b="1" dirty="0"/>
              <a:t>nicht versetzungswirksam</a:t>
            </a:r>
            <a:r>
              <a:rPr lang="de-DE" sz="1800" dirty="0"/>
              <a:t> und 	</a:t>
            </a:r>
            <a:r>
              <a:rPr lang="de-DE" sz="1800" b="1" dirty="0"/>
              <a:t>keine Anrechnung im Rahmen der Gesamtqualifikation</a:t>
            </a:r>
            <a:r>
              <a:rPr lang="de-DE" sz="1800" dirty="0"/>
              <a:t>.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0" y="388938"/>
            <a:ext cx="91440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/>
              <a:t>Vertiefungskurse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B6EBF2-96D7-460C-9786-ED0114EAEB99}" type="slidenum">
              <a:rPr lang="de-DE"/>
              <a:pPr/>
              <a:t>7</a:t>
            </a:fld>
            <a:endParaRPr lang="de-DE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430213" y="1711325"/>
            <a:ext cx="2665412" cy="1150938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11 Grundkurse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579938" y="1827213"/>
            <a:ext cx="4176712" cy="11826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  <a:defRPr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12.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Wahlkurs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1800" b="1" u="sng" dirty="0">
                <a:latin typeface="Arial" charset="0"/>
                <a:ea typeface="ＭＳ Ｐゴシック" charset="0"/>
                <a:cs typeface="ＭＳ Ｐゴシック" charset="0"/>
              </a:rPr>
              <a:t>oder</a:t>
            </a:r>
          </a:p>
          <a:p>
            <a:pPr marL="285750" indent="-285750">
              <a:buFontTx/>
              <a:buChar char="-"/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Vertiefungskurs</a:t>
            </a:r>
          </a:p>
          <a:p>
            <a:pPr marL="285750" indent="-285750">
              <a:buFontTx/>
              <a:buChar char="-"/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Neu einsetzende FS unter den</a:t>
            </a:r>
          </a:p>
          <a:p>
            <a:pPr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   11 Grundkursen</a:t>
            </a:r>
          </a:p>
          <a:p>
            <a:pPr marL="285750" indent="-285750">
              <a:buFontTx/>
              <a:buChar char="-"/>
              <a:defRPr/>
            </a:pP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0" y="487363"/>
            <a:ext cx="8785225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Einführungsphase</a:t>
            </a:r>
          </a:p>
          <a:p>
            <a:pPr algn="ctr">
              <a:spcBef>
                <a:spcPct val="50000"/>
              </a:spcBef>
            </a:pPr>
            <a:r>
              <a:rPr lang="de-DE" sz="2000" b="1"/>
              <a:t>Belegverpflichtungen</a:t>
            </a:r>
          </a:p>
          <a:p>
            <a:pPr algn="ctr">
              <a:spcBef>
                <a:spcPct val="50000"/>
              </a:spcBef>
            </a:pPr>
            <a:endParaRPr lang="de-DE" sz="2000" b="1"/>
          </a:p>
          <a:p>
            <a:pPr algn="ctr">
              <a:spcBef>
                <a:spcPct val="50000"/>
              </a:spcBef>
            </a:pPr>
            <a:endParaRPr lang="de-DE" b="1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311525" y="2103438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24583" name="Text Box 15"/>
          <p:cNvSpPr txBox="1">
            <a:spLocks noChangeArrowheads="1"/>
          </p:cNvSpPr>
          <p:nvPr/>
        </p:nvSpPr>
        <p:spPr bwMode="auto">
          <a:xfrm>
            <a:off x="0" y="3476625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800">
                <a:latin typeface="Arial-BoldMT" charset="0"/>
              </a:rPr>
              <a:t> Jedes Fach wird 3-stündig unterrichtet.</a:t>
            </a:r>
          </a:p>
          <a:p>
            <a:pPr>
              <a:spcBef>
                <a:spcPct val="50000"/>
              </a:spcBef>
            </a:pPr>
            <a:r>
              <a:rPr lang="de-DE" sz="1800" b="1" i="1">
                <a:latin typeface="Arial-BoldMT" charset="0"/>
              </a:rPr>
              <a:t>Ausnahmen</a:t>
            </a:r>
            <a:r>
              <a:rPr lang="de-DE" sz="1800" b="1">
                <a:latin typeface="Arial-BoldMT" charset="0"/>
              </a:rPr>
              <a:t>:</a:t>
            </a:r>
            <a:r>
              <a:rPr lang="de-DE" sz="1800">
                <a:latin typeface="Arial-BoldMT" charset="0"/>
              </a:rPr>
              <a:t> neu einsetzende Fremdsprache (4-stündig),Vertiefungskurse: 2-stündig.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>
                <a:latin typeface="Arial-BoldMT" charset="0"/>
              </a:rPr>
              <a:t> Ein Fachwechsel (Ausnahme: Vertiefungskurse) ist zum Halbjahr nicht möglich.</a:t>
            </a:r>
            <a:endParaRPr lang="de-DE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5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6982A80-725B-4CF4-81F9-33A0C03DF463}" type="slidenum">
              <a:rPr lang="de-DE" sz="800"/>
              <a:pPr/>
              <a:t>8</a:t>
            </a:fld>
            <a:endParaRPr lang="de-DE" sz="80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6451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609" name="Group 9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="" xmlns:p14="http://schemas.microsoft.com/office/powerpoint/2010/main" val="1610981540"/>
              </p:ext>
            </p:extLst>
          </p:nvPr>
        </p:nvGraphicFramePr>
        <p:xfrm>
          <a:off x="0" y="1152525"/>
          <a:ext cx="9102725" cy="5539470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 (bis Ende Q2 mind. 2 Kurse in GE und SW)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weitere Fremdsprache oder ein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1636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10., 11. und ggf. 12. Fach: Wahlfach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Darüber hinaus: 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Halbjahreskurse im Vertiefungsunterricht)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70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79B514-A77C-4445-95B6-3698B69C2908}" type="slidenum">
              <a:rPr lang="de-DE"/>
              <a:pPr/>
              <a:t>9</a:t>
            </a:fld>
            <a:endParaRPr lang="de-DE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23633" name="Group 8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810708755"/>
              </p:ext>
            </p:extLst>
          </p:nvPr>
        </p:nvGraphicFramePr>
        <p:xfrm>
          <a:off x="0" y="257175"/>
          <a:ext cx="9144000" cy="3937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Einführungsphase: 34 o. 36 Wochenstunden - Beispiel</a:t>
                      </a:r>
                      <a:endParaRPr kumimoji="0" lang="de-DE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76" name="Group 1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522631271"/>
              </p:ext>
            </p:extLst>
          </p:nvPr>
        </p:nvGraphicFramePr>
        <p:xfrm>
          <a:off x="0" y="782638"/>
          <a:ext cx="9144000" cy="6182656"/>
        </p:xfrm>
        <a:graphic>
          <a:graphicData uri="http://schemas.openxmlformats.org/drawingml/2006/table">
            <a:tbl>
              <a:tblPr/>
              <a:tblGrid>
                <a:gridCol w="3068638"/>
                <a:gridCol w="2906712"/>
                <a:gridCol w="2025650"/>
                <a:gridCol w="11430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Beispielbelegung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Stunden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Englisch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401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klass. Naturwissenschaft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Physik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00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Ev. Religion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9.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Fremdsprache/weiteres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(FS- oder NW-Schwerpunkt)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Spanisch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Chemie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ggf. 12.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Erdkunde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(wenn nicht S0 belegt)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436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34/36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NRW_PowerPoint</Template>
  <TotalTime>0</TotalTime>
  <Words>1625</Words>
  <Application>Microsoft Office PowerPoint</Application>
  <PresentationFormat>Bildschirmpräsentation (4:3)</PresentationFormat>
  <Paragraphs>870</Paragraphs>
  <Slides>35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7" baseType="lpstr">
      <vt:lpstr>NRW_PowerPoint</vt:lpstr>
      <vt:lpstr>Dokument</vt:lpstr>
      <vt:lpstr>Folie 1</vt:lpstr>
      <vt:lpstr>Überblick: </vt:lpstr>
      <vt:lpstr> </vt:lpstr>
      <vt:lpstr> </vt:lpstr>
      <vt:lpstr> </vt:lpstr>
      <vt:lpstr> </vt:lpstr>
      <vt:lpstr>      </vt:lpstr>
      <vt:lpstr> </vt:lpstr>
      <vt:lpstr> </vt:lpstr>
      <vt:lpstr>Klausurverpflichtungen  (Schriftlichkeit) </vt:lpstr>
      <vt:lpstr>  </vt:lpstr>
      <vt:lpstr> </vt:lpstr>
      <vt:lpstr> </vt:lpstr>
      <vt:lpstr> </vt:lpstr>
      <vt:lpstr>Versetzungsordnung Einführungsphase – Qualifikationsphase (Erwerb des mittleren Schulabschlusses)</vt:lpstr>
      <vt:lpstr>Versetzungsordnung Einführungsphase – Qualifikationsphase (Erwerb des mittleren Schulabschlusses: Beispiele)</vt:lpstr>
      <vt:lpstr>Versetzungsordnung Einführungsphase – Qualifikationsphase  Möglichkeit der Nachprüfung</vt:lpstr>
      <vt:lpstr>Versetzungsordnung Einführungsphase – Qualifikationsphase (Erwerb des mittleren Schulabschlusses)  Berücksichtigung nicht angewarnter mangelhafter Leistungen</vt:lpstr>
      <vt:lpstr>      Belegverpflichtung insgesamt: 38 - 40 anrechenbare Kurse</vt:lpstr>
      <vt:lpstr> </vt:lpstr>
      <vt:lpstr> </vt:lpstr>
      <vt:lpstr>Folie 22</vt:lpstr>
      <vt:lpstr>Folie 23</vt:lpstr>
      <vt:lpstr>Folie 24</vt:lpstr>
      <vt:lpstr>Folie 25</vt:lpstr>
      <vt:lpstr>Informationen  im Bildungsportal NRW unter  „Schulform“ – „Gymnasium“</vt:lpstr>
      <vt:lpstr>Informationen  im Bildungsportal NRW unter  </vt:lpstr>
      <vt:lpstr> </vt:lpstr>
      <vt:lpstr> </vt:lpstr>
      <vt:lpstr>Folie 30</vt:lpstr>
      <vt:lpstr>Folie 31</vt:lpstr>
      <vt:lpstr> </vt:lpstr>
      <vt:lpstr> </vt:lpstr>
      <vt:lpstr> </vt:lpstr>
      <vt:lpstr>Ein internetbasiertes Planungstool für Schülerinnen, Schüler und Eltern (LUPO)    </vt:lpstr>
    </vt:vector>
  </TitlesOfParts>
  <Company>MSW NRW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Musiol</dc:creator>
  <cp:lastModifiedBy>mlange</cp:lastModifiedBy>
  <cp:revision>317</cp:revision>
  <dcterms:created xsi:type="dcterms:W3CDTF">2007-06-15T06:56:38Z</dcterms:created>
  <dcterms:modified xsi:type="dcterms:W3CDTF">2016-07-06T12:44:07Z</dcterms:modified>
</cp:coreProperties>
</file>