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8" r:id="rId2"/>
    <p:sldId id="409" r:id="rId3"/>
    <p:sldId id="384" r:id="rId4"/>
    <p:sldId id="385" r:id="rId5"/>
    <p:sldId id="379" r:id="rId6"/>
    <p:sldId id="416" r:id="rId7"/>
    <p:sldId id="412" r:id="rId8"/>
    <p:sldId id="345" r:id="rId9"/>
    <p:sldId id="423" r:id="rId10"/>
    <p:sldId id="424" r:id="rId11"/>
    <p:sldId id="426" r:id="rId12"/>
    <p:sldId id="427" r:id="rId13"/>
    <p:sldId id="395" r:id="rId14"/>
    <p:sldId id="389" r:id="rId15"/>
    <p:sldId id="414" r:id="rId16"/>
    <p:sldId id="415" r:id="rId17"/>
    <p:sldId id="417" r:id="rId18"/>
    <p:sldId id="398" r:id="rId19"/>
    <p:sldId id="394" r:id="rId20"/>
    <p:sldId id="381" r:id="rId21"/>
    <p:sldId id="406" r:id="rId22"/>
    <p:sldId id="407" r:id="rId23"/>
    <p:sldId id="429" r:id="rId24"/>
    <p:sldId id="428" r:id="rId25"/>
    <p:sldId id="418" r:id="rId26"/>
    <p:sldId id="419" r:id="rId27"/>
    <p:sldId id="403" r:id="rId28"/>
    <p:sldId id="408" r:id="rId29"/>
    <p:sldId id="390" r:id="rId30"/>
    <p:sldId id="391" r:id="rId31"/>
    <p:sldId id="402" r:id="rId3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11F"/>
    <a:srgbClr val="FFE265"/>
    <a:srgbClr val="66FFFF"/>
    <a:srgbClr val="99FF99"/>
    <a:srgbClr val="FFFFCC"/>
    <a:srgbClr val="CCEC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308" y="-222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5A6CA7CD-1F47-43EE-9C17-1E77B50122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7717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4A8C1B45-5AF3-4B3F-8C73-89970A64598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3178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F978C0-9D35-4BE2-8020-E66C7DFA1667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579BB3-90ED-473E-9F2E-AC3E3C740DB6}" type="slidenum">
              <a:rPr lang="de-DE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1FFAA3-1908-4F2A-A6E8-D907099E2171}" type="slidenum">
              <a:rPr lang="de-DE"/>
              <a:pPr/>
              <a:t>30</a:t>
            </a:fld>
            <a:endParaRPr lang="de-DE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B32A04-91AF-4744-B329-52ECBEE9A0AE}" type="slidenum">
              <a:rPr lang="de-DE"/>
              <a:pPr/>
              <a:t>31</a:t>
            </a:fld>
            <a:endParaRPr lang="de-DE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E90E2-D21B-449F-BFA8-33942B221CE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C58495-78F8-4757-9AD6-70043AC389B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FBE31-E92F-47FE-B28E-464E64B93DA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E40ED-42E4-4B4F-96B9-8097276AC2B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A9E743-2891-481E-BAF8-1A278430028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6D71-BC17-4D0D-9A28-39D0C8BF8FD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2CFC95-D697-448F-9D0B-75A3C21E4B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A8F55-A15A-4C5E-9E2B-2C36FBF68E2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93132B-7188-40A6-83D6-B2B697A52D5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FB95C6-CDE0-422F-B7C3-7CB0F81EF34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4234F-D60A-4316-B4B1-6893C022CF0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BAF5A-C5C0-4650-9B64-D7A21A8F66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Arial" pitchFamily="34" charset="0"/>
              </a:defRPr>
            </a:lvl1pPr>
          </a:lstStyle>
          <a:p>
            <a:fld id="{F7476A76-B30A-46A4-8F0E-40352F3434F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A6DEA6-D1E9-4AEF-8F22-23216403BAB8}" type="slidenum">
              <a:rPr lang="de-DE"/>
              <a:pPr/>
              <a:t>1</a:t>
            </a:fld>
            <a:endParaRPr lang="de-DE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3573463"/>
            <a:ext cx="8064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b="1">
                <a:latin typeface="Arial-BoldMT" charset="0"/>
              </a:rPr>
              <a:t>Informationen über die gymnasiale Oberstufe im                            achtjährigen Bildungsgang</a:t>
            </a:r>
            <a:br>
              <a:rPr lang="de-DE" b="1">
                <a:latin typeface="Arial-BoldMT" charset="0"/>
              </a:rPr>
            </a:br>
            <a:r>
              <a:rPr lang="de-DE" b="1">
                <a:latin typeface="Arial-BoldMT" charset="0"/>
              </a:rPr>
              <a:t/>
            </a:r>
            <a:br>
              <a:rPr lang="de-DE" b="1">
                <a:latin typeface="Arial-BoldMT" charset="0"/>
              </a:rPr>
            </a:br>
            <a:endParaRPr lang="de-DE" sz="1200">
              <a:latin typeface="Arial-BoldMT" charset="0"/>
            </a:endParaRPr>
          </a:p>
        </p:txBody>
      </p:sp>
      <p:pic>
        <p:nvPicPr>
          <p:cNvPr id="17411" name="Picture 3" descr="NRW_Guillochen_PowerPoint-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62100" y="752475"/>
            <a:ext cx="543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cs typeface="Arial" pitchFamily="34" charset="0"/>
              </a:rPr>
              <a:t>Hittorf-Gymnasium Recklinghausen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447925" y="5038725"/>
            <a:ext cx="604837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Für die </a:t>
            </a:r>
            <a:r>
              <a:rPr lang="de-DE" sz="1800">
                <a:cs typeface="Arial" pitchFamily="34" charset="0"/>
              </a:rPr>
              <a:t>Stufe </a:t>
            </a:r>
            <a:r>
              <a:rPr lang="de-DE" sz="1800" smtClean="0">
                <a:cs typeface="Arial" pitchFamily="34" charset="0"/>
              </a:rPr>
              <a:t>Q2 </a:t>
            </a:r>
            <a:r>
              <a:rPr lang="de-DE" sz="1800" dirty="0">
                <a:cs typeface="Arial" pitchFamily="34" charset="0"/>
              </a:rPr>
              <a:t>des </a:t>
            </a:r>
            <a:r>
              <a:rPr lang="de-DE" sz="1800">
                <a:cs typeface="Arial" pitchFamily="34" charset="0"/>
              </a:rPr>
              <a:t>Schuljahres </a:t>
            </a:r>
            <a:r>
              <a:rPr lang="de-DE" sz="1800" smtClean="0">
                <a:cs typeface="Arial" pitchFamily="34" charset="0"/>
              </a:rPr>
              <a:t>2016/2017</a:t>
            </a:r>
            <a:endParaRPr lang="de-DE" sz="18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Oberstufenkoordinator: </a:t>
            </a:r>
            <a:r>
              <a:rPr lang="de-DE" sz="1800" dirty="0" smtClean="0">
                <a:cs typeface="Arial" pitchFamily="34" charset="0"/>
              </a:rPr>
              <a:t>Herr Lange</a:t>
            </a:r>
            <a:endParaRPr lang="de-DE" sz="18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Beratungslehrer: </a:t>
            </a:r>
            <a:r>
              <a:rPr lang="de-DE" sz="1800" dirty="0" smtClean="0">
                <a:cs typeface="Arial" pitchFamily="34" charset="0"/>
              </a:rPr>
              <a:t>Frau Frehsmann, Herr Janus</a:t>
            </a:r>
            <a:endParaRPr 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5191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Schulabschlusses: Beispiele)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14144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10 versetzungswirksame Kurse: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alle 4 oder besser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 versetzt (s.u. für D, M, fortgef. FS!)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2 x 5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nicht versetzt,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3 oder mehr x 5 </a:t>
            </a: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 nicht versetzt, keine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in D,M, fortgef. FS (z.B. E) und 1 x 3 in einem dieser Fächer  versetzt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	1 x 5 in D,M, fortgef. FS (z.B. E) und keine 3 in einem dieser Fächer  nicht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  <a:sym typeface="Symbol" pitchFamily="18" charset="2"/>
              </a:rPr>
              <a:t> </a:t>
            </a: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9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302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Möglichkeit der Nachprüfung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49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Nicht versetzte Schüler können </a:t>
            </a:r>
            <a:r>
              <a:rPr lang="de-DE" sz="1700" b="1" smtClean="0">
                <a:ea typeface="ＭＳ Ｐゴシック" pitchFamily="34" charset="-128"/>
              </a:rPr>
              <a:t>in einem Fach, in dem mangelhafte Leistungen erbracht wurden</a:t>
            </a:r>
            <a:r>
              <a:rPr lang="de-DE" sz="1700" smtClean="0">
                <a:ea typeface="ＭＳ Ｐゴシック" pitchFamily="34" charset="-128"/>
              </a:rPr>
              <a:t>, eine Nachprüfung ablegen, wenn sie durch die Verbesserung dieser einen mangelhaften Leistung die Versetzungsbedingungen erfüllen.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Nicht versetzte Schüler können die Einführungsphase wiederholen.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i="1" smtClean="0">
                <a:ea typeface="ＭＳ Ｐゴシック" pitchFamily="34" charset="-128"/>
              </a:rPr>
              <a:t>Achtung: Bei einer Wiederholung der Einführungsphase entfällt im Anschluss an das wiederholte Schuljahr die Möglichkeit der Nachprüfung.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048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Berücksichtigung nicht angewarnter mangelhafter Leistungen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8843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die Versetzungsentscheidung wird </a:t>
            </a:r>
            <a:r>
              <a:rPr lang="de-DE" sz="1700" u="sng" smtClean="0">
                <a:ea typeface="ＭＳ Ｐゴシック" pitchFamily="34" charset="-128"/>
              </a:rPr>
              <a:t>eine</a:t>
            </a:r>
            <a:r>
              <a:rPr lang="de-DE" sz="1700" smtClean="0">
                <a:ea typeface="ＭＳ Ｐゴシック" pitchFamily="34" charset="-128"/>
              </a:rPr>
              <a:t> von ggf. mehreren nicht angewarnten mangelhaften Leistungen nicht berücksichtigt.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ABER: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den Erwerb des mittleren Schulabschlusses werden </a:t>
            </a:r>
            <a:r>
              <a:rPr lang="de-DE" sz="1700" u="sng" smtClean="0">
                <a:ea typeface="ＭＳ Ｐゴシック" pitchFamily="34" charset="-128"/>
              </a:rPr>
              <a:t>alle</a:t>
            </a:r>
            <a:r>
              <a:rPr lang="de-DE" sz="1700" smtClean="0">
                <a:ea typeface="ＭＳ Ｐゴシック" pitchFamily="34" charset="-128"/>
              </a:rPr>
              <a:t> mangelhaften Leistungen berücksichtigt.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So kann evtl. eine Nachprüfung notwendig werden, um den mittleren Schulabschluss zu erreichen, obwohl die Versetzung erreicht worden ist.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700" b="1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A560F9-ABBE-45AA-B9FC-F2873B086F8B}" type="slidenum">
              <a:rPr lang="de-DE"/>
              <a:pPr/>
              <a:t>13</a:t>
            </a:fld>
            <a:endParaRPr lang="de-DE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3200">
              <a:latin typeface="Arial-BoldMT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9863" y="11715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Latinum</a:t>
            </a:r>
          </a:p>
        </p:txBody>
      </p:sp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25513" y="1330325"/>
          <a:ext cx="8218487" cy="4899025"/>
        </p:xfrm>
        <a:graphic>
          <a:graphicData uri="http://schemas.openxmlformats.org/presentationml/2006/ole">
            <p:oleObj spid="_x0000_s30731" name="Dokument" r:id="rId3" imgW="7405560" imgH="43974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218A73-6A9B-4CD3-ACE0-AC0DDC1CB88D}" type="slidenum">
              <a:rPr lang="de-DE"/>
              <a:pPr/>
              <a:t>14</a:t>
            </a:fld>
            <a:endParaRPr lang="de-DE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1800" smtClean="0">
                <a:ea typeface="ＭＳ Ｐゴシック" pitchFamily="34" charset="-128"/>
              </a:rPr>
              <a:t>Belegverpflichtung insgesamt: 38 - 40 anrechenbare Kurse</a:t>
            </a: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3311525" y="2436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219075" y="3686175"/>
            <a:ext cx="8515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Leistungskurse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5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Grundkurse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3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 i="1">
                <a:latin typeface="Arial-BoldMT" charset="0"/>
              </a:rPr>
              <a:t>Ausnahmen:</a:t>
            </a:r>
            <a:r>
              <a:rPr lang="de-DE" sz="2000" i="1">
                <a:latin typeface="Arial-BoldMT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neu einsetzende Fremdsprache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4</a:t>
            </a:r>
            <a:r>
              <a:rPr lang="de-DE" sz="2000">
                <a:latin typeface="Arial-BoldMT" charset="0"/>
              </a:rPr>
              <a:t>-stündig (nur als Grundkurs möglich)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Projektkurse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2</a:t>
            </a:r>
            <a:r>
              <a:rPr lang="de-DE" sz="2000">
                <a:latin typeface="Arial-BoldMT" charset="0"/>
              </a:rPr>
              <a:t>-stündig</a:t>
            </a:r>
          </a:p>
        </p:txBody>
      </p:sp>
      <p:sp>
        <p:nvSpPr>
          <p:cNvPr id="31749" name="Oval 10"/>
          <p:cNvSpPr>
            <a:spLocks noChangeArrowheads="1"/>
          </p:cNvSpPr>
          <p:nvPr/>
        </p:nvSpPr>
        <p:spPr bwMode="auto">
          <a:xfrm>
            <a:off x="400050" y="2105025"/>
            <a:ext cx="2665413" cy="1150938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2 Leistungskurse</a:t>
            </a:r>
          </a:p>
          <a:p>
            <a:pPr algn="ctr"/>
            <a:r>
              <a:rPr lang="de-DE" sz="1800" b="1"/>
              <a:t>7 Grundkurse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4349750" y="2252663"/>
            <a:ext cx="4176713" cy="765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/>
              <a:t>   </a:t>
            </a:r>
            <a:r>
              <a:rPr lang="de-DE" sz="1800" b="1"/>
              <a:t>8. Grundkurs  und ggf. ein</a:t>
            </a:r>
          </a:p>
          <a:p>
            <a:r>
              <a:rPr lang="de-DE" sz="1800" b="1"/>
              <a:t>	Projektkurs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12112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Qualifikationsphase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D88EC6D-F5B4-486C-AB5D-D475CD76687A}" type="slidenum">
              <a:rPr lang="de-DE" sz="800"/>
              <a:pPr/>
              <a:t>15</a:t>
            </a:fld>
            <a:endParaRPr lang="de-DE" sz="80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392238"/>
            <a:ext cx="9144000" cy="5287962"/>
          </a:xfrm>
          <a:prstGeom prst="rect">
            <a:avLst/>
          </a:prstGeom>
          <a:solidFill>
            <a:srgbClr val="FFFFCC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3513" y="1235075"/>
            <a:ext cx="8856662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Angebot der </a:t>
            </a:r>
            <a:r>
              <a:rPr lang="de-DE" sz="1800" b="1"/>
              <a:t>Qualifikationsphase</a:t>
            </a:r>
            <a:r>
              <a:rPr lang="de-DE" sz="1800"/>
              <a:t>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</a:t>
            </a:r>
            <a:r>
              <a:rPr lang="de-DE" sz="1800" b="1"/>
              <a:t>Zweistündiger Jahreskurs</a:t>
            </a:r>
            <a:r>
              <a:rPr lang="de-DE" sz="1800"/>
              <a:t> in der Q1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Anbindung an ein Referenzfach (Leistungskurs oder Grundkurs aus der 	Qualifikationsphase), ggf. auch fächerverbindend oder fachübergreifend.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</a:t>
            </a:r>
            <a:r>
              <a:rPr lang="de-DE" sz="1800"/>
              <a:t> 		Die </a:t>
            </a:r>
            <a:r>
              <a:rPr lang="de-DE" sz="1800" b="1"/>
              <a:t>Belegung ist optional</a:t>
            </a:r>
            <a:r>
              <a:rPr lang="de-DE" sz="1800"/>
              <a:t>.</a:t>
            </a:r>
            <a:endParaRPr lang="de-DE" sz="1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Jahresnote am Ende des PK, </a:t>
            </a:r>
            <a:r>
              <a:rPr lang="de-DE" sz="1800" b="1">
                <a:sym typeface="Wingdings" pitchFamily="2" charset="2"/>
              </a:rPr>
              <a:t>Anrechnung</a:t>
            </a:r>
            <a:r>
              <a:rPr lang="de-DE" sz="1800">
                <a:sym typeface="Wingdings" pitchFamily="2" charset="2"/>
              </a:rPr>
              <a:t> im Umfang von 2 Grundkursen 	und ggf. als bes. Lernleistung (dann wie ein fünftes Abiturfach).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Abgrenzung von der Obligatorik des Lehrplans.</a:t>
            </a:r>
          </a:p>
          <a:p>
            <a:pPr marL="342900" indent="-342900"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</a:t>
            </a:r>
            <a:r>
              <a:rPr lang="de-DE" sz="1800"/>
              <a:t>	Gruppenarbeiten auch im Rahmen der Abschlussleistung sind möglich.</a:t>
            </a:r>
          </a:p>
          <a:p>
            <a:pPr marL="342900" indent="-342900">
              <a:spcBef>
                <a:spcPct val="20000"/>
              </a:spcBef>
            </a:pPr>
            <a:endParaRPr lang="de-DE" sz="800"/>
          </a:p>
          <a:p>
            <a:pPr marL="342900" indent="-342900">
              <a:spcBef>
                <a:spcPct val="20000"/>
              </a:spcBef>
            </a:pPr>
            <a:r>
              <a:rPr lang="de-DE" sz="1800">
                <a:sym typeface="Wingdings" pitchFamily="2" charset="2"/>
              </a:rPr>
              <a:t>		Die </a:t>
            </a:r>
            <a:r>
              <a:rPr lang="de-DE" sz="1800"/>
              <a:t>Belegung entpflichtet von der Erstellung einer Facharbeit.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465138"/>
            <a:ext cx="9144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>
                <a:latin typeface="Arial-BoldMT" charset="0"/>
              </a:rPr>
              <a:t>Projektkurse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C643E91-4A20-4B8D-B546-3833B20B5447}" type="slidenum">
              <a:rPr lang="de-DE" sz="800"/>
              <a:pPr/>
              <a:t>16</a:t>
            </a:fld>
            <a:endParaRPr lang="de-DE" sz="80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6963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 oder Leistungskurs)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643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0" y="1152525"/>
          <a:ext cx="9102725" cy="5715431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 oder Literatur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 oder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069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2 Halbjahreskurse im Projektkurs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8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32F7373-A9ED-4AA0-A866-7F014F7940E7}" type="slidenum">
              <a:rPr lang="de-DE" sz="800"/>
              <a:pPr/>
              <a:t>17</a:t>
            </a:fld>
            <a:endParaRPr lang="de-DE" sz="80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0" y="40005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Klausurverpflichtungen </a:t>
            </a:r>
          </a:p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(Schriftlichkeit)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1579563"/>
            <a:ext cx="903605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b="1" dirty="0">
                <a:sym typeface="Wingdings" pitchFamily="2" charset="2"/>
              </a:rPr>
              <a:t>Qualifikationsphase:	</a:t>
            </a:r>
            <a:r>
              <a:rPr lang="de-DE" dirty="0">
                <a:sym typeface="Wingdings" pitchFamily="2" charset="2"/>
              </a:rPr>
              <a:t>die 4 Abiturfächer,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Deutsch,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Mathematik,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eine Fremdsprache </a:t>
            </a:r>
            <a:r>
              <a:rPr lang="de-DE" sz="1400" dirty="0">
                <a:sym typeface="Wingdings" pitchFamily="2" charset="2"/>
              </a:rPr>
              <a:t>(immer die neu eins. FS)</a:t>
            </a:r>
            <a:r>
              <a:rPr lang="de-DE" dirty="0">
                <a:sym typeface="Wingdings" pitchFamily="2" charset="2"/>
              </a:rPr>
              <a:t>, 				</a:t>
            </a:r>
            <a:r>
              <a:rPr lang="de-DE" dirty="0" smtClean="0">
                <a:sym typeface="Wingdings" pitchFamily="2" charset="2"/>
              </a:rPr>
              <a:t>	eine </a:t>
            </a:r>
            <a:r>
              <a:rPr lang="de-DE" dirty="0">
                <a:sym typeface="Wingdings" pitchFamily="2" charset="2"/>
              </a:rPr>
              <a:t>weitere Fremdsprache oder      				</a:t>
            </a:r>
            <a:r>
              <a:rPr lang="de-DE" dirty="0" smtClean="0">
                <a:sym typeface="Wingdings" pitchFamily="2" charset="2"/>
              </a:rPr>
              <a:t>	ein </a:t>
            </a:r>
            <a:r>
              <a:rPr lang="de-DE" dirty="0">
                <a:sym typeface="Wingdings" pitchFamily="2" charset="2"/>
              </a:rPr>
              <a:t>weiteres Fach aus dem 				           </a:t>
            </a:r>
            <a:r>
              <a:rPr lang="de-DE" dirty="0" smtClean="0">
                <a:sym typeface="Wingdings" pitchFamily="2" charset="2"/>
              </a:rPr>
              <a:t>	naturwissenschaftlich-technischen </a:t>
            </a:r>
            <a:r>
              <a:rPr lang="de-DE" dirty="0">
                <a:sym typeface="Wingdings" pitchFamily="2" charset="2"/>
              </a:rPr>
              <a:t>				</a:t>
            </a:r>
            <a:r>
              <a:rPr lang="de-DE" dirty="0" smtClean="0">
                <a:sym typeface="Wingdings" pitchFamily="2" charset="2"/>
              </a:rPr>
              <a:t>	Bereich </a:t>
            </a:r>
            <a:r>
              <a:rPr lang="de-DE" dirty="0">
                <a:sym typeface="Wingdings" pitchFamily="2" charset="2"/>
              </a:rPr>
              <a:t>(FS- oder NW-Schwerpunkt)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i="1" dirty="0">
                <a:sym typeface="Wingdings" pitchFamily="2" charset="2"/>
              </a:rPr>
              <a:t>Auf Wunsch in weiteren Fächern (2 Klausuren je Halbjahr)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61950" y="1862138"/>
            <a:ext cx="2343150" cy="103822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800">
                <a:ea typeface="+mn-ea"/>
                <a:cs typeface="Arial" pitchFamily="34" charset="0"/>
              </a:rPr>
              <a:t>Im letzten Halbjahr gelten Sonderregelungen!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6BAB8B-EAA8-404B-9CE7-30C7D6E49D05}" type="slidenum">
              <a:rPr lang="de-DE"/>
              <a:pPr/>
              <a:t>18</a:t>
            </a:fld>
            <a:endParaRPr lang="de-DE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636588"/>
            <a:ext cx="8964613" cy="56816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ea typeface="ＭＳ Ｐゴシック" pitchFamily="34" charset="-128"/>
              </a:rPr>
              <a:t>Wahl der vier Abiturfächer (2 LK und 2 GK)</a:t>
            </a:r>
          </a:p>
          <a:p>
            <a:pPr eaLnBrk="1" hangingPunct="1">
              <a:buFontTx/>
              <a:buNone/>
            </a:pPr>
            <a:endParaRPr lang="de-DE" sz="28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Zwei</a:t>
            </a:r>
            <a:r>
              <a:rPr lang="de-DE" sz="2400" b="1" smtClean="0">
                <a:ea typeface="ＭＳ Ｐゴシック" pitchFamily="34" charset="-128"/>
              </a:rPr>
              <a:t>  Fächer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aus</a:t>
            </a:r>
            <a:r>
              <a:rPr lang="de-DE" sz="2400" b="1" smtClean="0">
                <a:ea typeface="ＭＳ Ｐゴシック" pitchFamily="34" charset="-128"/>
              </a:rPr>
              <a:t> dem Kanon	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„Deutsch, Mathematik, Fremdsprache</a:t>
            </a:r>
            <a:r>
              <a:rPr lang="ja-JP" altLang="de-DE" sz="2800" b="1" smtClean="0">
                <a:solidFill>
                  <a:schemeClr val="tx2"/>
                </a:solidFill>
                <a:ea typeface="ＭＳ Ｐゴシック" pitchFamily="34" charset="-128"/>
              </a:rPr>
              <a:t>“</a:t>
            </a:r>
            <a:r>
              <a:rPr lang="de-DE" altLang="ja-JP" sz="2800" b="1" smtClean="0">
                <a:solidFill>
                  <a:schemeClr val="tx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ea typeface="ＭＳ Ｐゴシック" pitchFamily="34" charset="-128"/>
              </a:rPr>
              <a:t>Abdeckung aller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drei Aufgabenfelder</a:t>
            </a:r>
            <a:r>
              <a:rPr lang="de-DE" sz="2400" b="1" smtClean="0">
                <a:ea typeface="ＭＳ Ｐゴシック" pitchFamily="34" charset="-128"/>
              </a:rPr>
              <a:t> (Kunst oder Musik können das erste Aufgabenfeld alleine nicht abdecken).</a:t>
            </a:r>
          </a:p>
          <a:p>
            <a:pPr eaLnBrk="1" hangingPunct="1">
              <a:buFontTx/>
              <a:buNone/>
            </a:pPr>
            <a:endParaRPr lang="de-DE" sz="24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Erster Leistungskurs</a:t>
            </a:r>
            <a:r>
              <a:rPr lang="de-DE" sz="2400" b="1" smtClean="0">
                <a:ea typeface="ＭＳ Ｐゴシック" pitchFamily="34" charset="-128"/>
              </a:rPr>
              <a:t> muss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Deutsch, Mathematik</a:t>
            </a:r>
            <a:r>
              <a:rPr lang="de-DE" sz="2400" b="1" smtClean="0">
                <a:ea typeface="ＭＳ Ｐゴシック" pitchFamily="34" charset="-128"/>
              </a:rPr>
              <a:t>,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fortgeführte Fremdsprache</a:t>
            </a:r>
            <a:r>
              <a:rPr lang="de-DE" sz="2400" b="1" smtClean="0">
                <a:ea typeface="ＭＳ Ｐゴシック" pitchFamily="34" charset="-128"/>
              </a:rPr>
              <a:t> oder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klassische Naturwissenschaft (BI, PH, CH)</a:t>
            </a:r>
            <a:r>
              <a:rPr lang="de-DE" sz="2400" b="1" smtClean="0">
                <a:ea typeface="ＭＳ Ｐゴシック" pitchFamily="34" charset="-128"/>
              </a:rPr>
              <a:t> sein.</a:t>
            </a:r>
          </a:p>
          <a:p>
            <a:pPr eaLnBrk="1" hangingPunct="1"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668BE4-CCF3-4700-A931-9E6801F2248C}" type="slidenum">
              <a:rPr lang="de-DE"/>
              <a:pPr/>
              <a:t>19</a:t>
            </a:fld>
            <a:endParaRPr lang="de-DE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22288"/>
            <a:ext cx="8964613" cy="579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solidFill>
                  <a:schemeClr val="tx2"/>
                </a:solidFill>
                <a:ea typeface="ＭＳ Ｐゴシック" pitchFamily="34" charset="-128"/>
              </a:rPr>
              <a:t>Konsequenzen der Bedingungen für die Wahl der Abiturfächer (2 Fächer aus D, M, FS):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Folgende Abiturfachkombinationen sind – unabhängig von </a:t>
            </a:r>
            <a:br>
              <a:rPr lang="de-DE" sz="2000" smtClean="0">
                <a:ea typeface="ＭＳ Ｐゴシック" pitchFamily="34" charset="-128"/>
                <a:sym typeface="Wingdings" pitchFamily="2" charset="2"/>
              </a:rPr>
            </a:b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  der Wahl als LK oder GK – ausgeschlossen: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-  </a:t>
            </a:r>
            <a:r>
              <a:rPr lang="de-DE" sz="2000" b="1" smtClean="0">
                <a:ea typeface="ＭＳ Ｐゴシック" pitchFamily="34" charset="-128"/>
                <a:sym typeface="Wingdings" pitchFamily="2" charset="2"/>
              </a:rPr>
              <a:t>z</a:t>
            </a:r>
            <a:r>
              <a:rPr lang="de-DE" sz="2000" b="1" smtClean="0">
                <a:ea typeface="ＭＳ Ｐゴシック" pitchFamily="34" charset="-128"/>
              </a:rPr>
              <a:t>wei Naturwissenschaften</a:t>
            </a:r>
            <a:r>
              <a:rPr lang="de-DE" sz="2000" smtClean="0">
                <a:ea typeface="ＭＳ Ｐゴシック" pitchFamily="34" charset="-128"/>
              </a:rPr>
              <a:t> (bzw. </a:t>
            </a:r>
            <a:r>
              <a:rPr lang="de-DE" sz="2000" b="1" smtClean="0">
                <a:ea typeface="ＭＳ Ｐゴシック" pitchFamily="34" charset="-128"/>
              </a:rPr>
              <a:t>NW + nat.-tec. Fach</a:t>
            </a:r>
            <a:r>
              <a:rPr lang="de-DE" sz="20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</a:rPr>
              <a:t>	-  </a:t>
            </a:r>
            <a:r>
              <a:rPr lang="de-DE" sz="2000" b="1" smtClean="0">
                <a:ea typeface="ＭＳ Ｐゴシック" pitchFamily="34" charset="-128"/>
              </a:rPr>
              <a:t>Naturwissenschaft + Sport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ea typeface="ＭＳ Ｐゴシック" pitchFamily="34" charset="-128"/>
              </a:rPr>
              <a:t>	</a:t>
            </a:r>
            <a:r>
              <a:rPr lang="de-DE" sz="2000" smtClean="0">
                <a:ea typeface="ＭＳ Ｐゴシック" pitchFamily="34" charset="-128"/>
              </a:rPr>
              <a:t>-</a:t>
            </a:r>
            <a:r>
              <a:rPr lang="de-DE" sz="2000" b="1" smtClean="0">
                <a:ea typeface="ＭＳ Ｐゴシック" pitchFamily="34" charset="-128"/>
              </a:rPr>
              <a:t>  Naturwissenschaft + Kunst/Musik</a:t>
            </a:r>
          </a:p>
          <a:p>
            <a:pPr eaLnBrk="1" hangingPunct="1">
              <a:lnSpc>
                <a:spcPct val="90000"/>
              </a:lnSpc>
            </a:pPr>
            <a:endParaRPr lang="de-DE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</a:t>
            </a:r>
            <a:r>
              <a:rPr lang="de-DE" sz="2000" smtClean="0">
                <a:ea typeface="ＭＳ Ｐゴシック" pitchFamily="34" charset="-128"/>
              </a:rPr>
              <a:t> Folgende Kombinationen bedingen </a:t>
            </a:r>
            <a:r>
              <a:rPr lang="de-DE" sz="2000" b="1" smtClean="0">
                <a:ea typeface="ＭＳ Ｐゴシック" pitchFamily="34" charset="-128"/>
              </a:rPr>
              <a:t>Mathematik</a:t>
            </a:r>
            <a:r>
              <a:rPr lang="de-DE" sz="2000" smtClean="0">
                <a:ea typeface="ＭＳ Ｐゴシック" pitchFamily="34" charset="-128"/>
              </a:rPr>
              <a:t> als Abiturfach: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Kunst oder Musik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Sport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Fremdsprachen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Gesellschaftswissenschaften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182813"/>
            <a:ext cx="8064500" cy="1439862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Überblick:</a:t>
            </a:r>
            <a:br>
              <a:rPr lang="de-DE" sz="2200" smtClean="0">
                <a:ea typeface="ＭＳ Ｐゴシック" pitchFamily="34" charset="-128"/>
              </a:rPr>
            </a:br>
            <a:endParaRPr lang="de-DE" sz="2200" smtClean="0"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944813"/>
            <a:ext cx="8064500" cy="2160587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Aufbau und Organisation der gymnasialen Oberstufe</a:t>
            </a:r>
          </a:p>
          <a:p>
            <a:r>
              <a:rPr lang="de-DE" sz="2200" smtClean="0">
                <a:ea typeface="ＭＳ Ｐゴシック" pitchFamily="34" charset="-128"/>
              </a:rPr>
              <a:t>Die Stufe EF (Einführungsphase)</a:t>
            </a:r>
          </a:p>
          <a:p>
            <a:r>
              <a:rPr lang="de-DE" sz="2200" smtClean="0">
                <a:ea typeface="ＭＳ Ｐゴシック" pitchFamily="34" charset="-128"/>
              </a:rPr>
              <a:t>Die Stufen Q1 und Q2 (Qualifikationsphase)</a:t>
            </a:r>
          </a:p>
          <a:p>
            <a:r>
              <a:rPr lang="de-DE" sz="2200" smtClean="0">
                <a:ea typeface="ＭＳ Ｐゴシック" pitchFamily="34" charset="-128"/>
              </a:rPr>
              <a:t>Das Abitur</a:t>
            </a:r>
          </a:p>
        </p:txBody>
      </p:sp>
      <p:pic>
        <p:nvPicPr>
          <p:cNvPr id="19459" name="Picture 3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EBB172-C70D-467A-94B7-4C7161DF3D36}" type="slidenum">
              <a:rPr lang="de-DE"/>
              <a:pPr/>
              <a:t>20</a:t>
            </a:fld>
            <a:endParaRPr lang="de-D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1890" name="Group 146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430966"/>
        </p:xfrm>
        <a:graphic>
          <a:graphicData uri="http://schemas.openxmlformats.org/drawingml/2006/table">
            <a:tbl>
              <a:tblPr/>
              <a:tblGrid>
                <a:gridCol w="736600"/>
                <a:gridCol w="606425"/>
                <a:gridCol w="660400"/>
                <a:gridCol w="592138"/>
                <a:gridCol w="593725"/>
                <a:gridCol w="592137"/>
                <a:gridCol w="592138"/>
                <a:gridCol w="590550"/>
                <a:gridCol w="593725"/>
                <a:gridCol w="182562"/>
                <a:gridCol w="407988"/>
                <a:gridCol w="593725"/>
                <a:gridCol w="400050"/>
                <a:gridCol w="371475"/>
                <a:gridCol w="1630362"/>
              </a:tblGrid>
              <a:tr h="109696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im Überblick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Überblick über die Qualifikationsphase und die Abiturprüfung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300 P., höchstens 900 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1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z.B.  GK-Bereich: 7 + 7 + 8 + 8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41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2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3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Vertiefungskurs (VK) nicht versetzungsrelevant.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  <a:tr h="1000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027" name="Text Box 148"/>
          <p:cNvSpPr txBox="1">
            <a:spLocks noChangeArrowheads="1"/>
          </p:cNvSpPr>
          <p:nvPr/>
        </p:nvSpPr>
        <p:spPr bwMode="auto">
          <a:xfrm>
            <a:off x="1109663" y="3200400"/>
            <a:ext cx="5283200" cy="1698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de-DE" sz="1200"/>
              <a:t>Belegung von 38 – 40 anrechenbaren Kursen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Fortführung als GK oder LK verpflichtend: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durchgehend bis zum Abitur: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D, M, eine FS, eine GW, eine NW,  SP,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zweite FS oder zweites nw-tc. Fach 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mind. bis Ende Q1:   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KU/MU (bzw. Ersatzkurse in Q2)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       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114300" y="3890963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ea typeface="+mn-ea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55FE3A-CA4D-4B41-BB1D-42C404B6DF03}" type="slidenum">
              <a:rPr lang="de-DE"/>
              <a:pPr/>
              <a:t>21</a:t>
            </a:fld>
            <a:endParaRPr lang="de-DE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8964613" cy="793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Zulassung zum Abitur – Leistungsdefizite (weniger als 5 Punkte)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600" b="1" smtClean="0">
                <a:solidFill>
                  <a:schemeClr val="tx2"/>
                </a:solidFill>
                <a:ea typeface="ＭＳ Ｐゴシック" pitchFamily="34" charset="-128"/>
              </a:rPr>
              <a:t>bei Einbringung von allen 4 Kursen der Abiturfächer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36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8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800" b="1" smtClean="0">
              <a:ea typeface="ＭＳ Ｐゴシック" pitchFamily="34" charset="-128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3571875"/>
          </a:xfrm>
          <a:prstGeom prst="rect">
            <a:avLst/>
          </a:prstGeom>
          <a:solidFill>
            <a:srgbClr val="E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Kein anzurechnender Kurs darf mit 0 Punkten</a:t>
            </a:r>
            <a:r>
              <a:rPr lang="de-DE" sz="1600"/>
              <a:t>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In </a:t>
            </a:r>
            <a:r>
              <a:rPr lang="de-DE" sz="1600" b="1"/>
              <a:t>Block I müssen mindestens 200 Punkte</a:t>
            </a:r>
            <a:r>
              <a:rPr lang="de-DE" sz="1600"/>
              <a:t> erreicht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98EC49-1C16-4394-A6A6-C85133CCF477}" type="slidenum">
              <a:rPr lang="de-DE"/>
              <a:pPr/>
              <a:t>22</a:t>
            </a:fld>
            <a:endParaRPr lang="de-DE"/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DE" sz="3200">
              <a:latin typeface="Arial-BoldMT" charset="0"/>
            </a:endParaRP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169863" y="442913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Berechnung der Gesamtqualifikation</a:t>
            </a:r>
          </a:p>
          <a:p>
            <a:pPr algn="ctr"/>
            <a:r>
              <a:rPr lang="de-DE" b="1">
                <a:latin typeface="Arial-BoldMT" charset="0"/>
              </a:rPr>
              <a:t>Basis: 102 Wochenstunden </a:t>
            </a:r>
            <a:r>
              <a:rPr lang="de-DE">
                <a:latin typeface="Arial-BoldMT" charset="0"/>
              </a:rPr>
              <a:t/>
            </a:r>
            <a:br>
              <a:rPr lang="de-DE">
                <a:latin typeface="Arial-BoldMT" charset="0"/>
              </a:rPr>
            </a:br>
            <a:endParaRPr lang="de-DE">
              <a:latin typeface="Arial-BoldMT" charset="0"/>
            </a:endParaRP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" y="1419225"/>
            <a:ext cx="87884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b="1" smtClean="0">
                <a:ea typeface="ＭＳ Ｐゴシック" pitchFamily="34" charset="-128"/>
              </a:rPr>
              <a:t>Block I (mindestens 200, höchstens 600 Punkte)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Einbringung von</a:t>
            </a:r>
            <a:r>
              <a:rPr lang="de-DE" sz="1500" b="1" smtClean="0">
                <a:ea typeface="ＭＳ Ｐゴシック" pitchFamily="34" charset="-128"/>
              </a:rPr>
              <a:t> 35 – 40 anrechenbaren Kursen der</a:t>
            </a:r>
            <a:r>
              <a:rPr lang="de-DE" sz="1500" smtClean="0">
                <a:ea typeface="ＭＳ Ｐゴシック" pitchFamily="34" charset="-128"/>
              </a:rPr>
              <a:t> 4 Halbjahre der Qualifikationsphase.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Pflichtkurse gem. § 28 APO-GOSt.</a:t>
            </a:r>
          </a:p>
          <a:p>
            <a:r>
              <a:rPr lang="de-DE" sz="1400" smtClean="0">
                <a:ea typeface="ＭＳ Ｐゴシック" pitchFamily="34" charset="-128"/>
              </a:rPr>
              <a:t>Leistungskurspunkte zählen doppelt, Grundkurse einfach. </a:t>
            </a:r>
          </a:p>
          <a:p>
            <a:r>
              <a:rPr lang="de-DE" sz="1400" smtClean="0">
                <a:ea typeface="ＭＳ Ｐゴシック" pitchFamily="34" charset="-128"/>
              </a:rPr>
              <a:t>Endnote im Projektkurs kann im Umfang von 2 Halbjahresnoten auf die Grundkurse angerechnet   </a:t>
            </a:r>
            <a:br>
              <a:rPr lang="de-DE" sz="1400" smtClean="0">
                <a:ea typeface="ＭＳ Ｐゴシック" pitchFamily="34" charset="-128"/>
              </a:rPr>
            </a:br>
            <a:r>
              <a:rPr lang="de-DE" sz="1400" smtClean="0">
                <a:ea typeface="ＭＳ Ｐゴシック" pitchFamily="34" charset="-128"/>
              </a:rPr>
              <a:t>werden.</a:t>
            </a: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ea typeface="ＭＳ Ｐゴシック" pitchFamily="34" charset="-128"/>
              </a:rPr>
              <a:t>Berechnung gemäß Formel: </a:t>
            </a:r>
            <a:r>
              <a:rPr lang="de-DE" sz="1400" b="1" smtClean="0">
                <a:ea typeface="ＭＳ Ｐゴシック" pitchFamily="34" charset="-128"/>
              </a:rPr>
              <a:t>E I = (P : S) x 40;  z.B.: 215 : 43 (27 GK plus 8 LK) x 40 = </a:t>
            </a:r>
            <a:r>
              <a:rPr lang="de-DE" sz="1400" b="1" u="sng" smtClean="0">
                <a:ea typeface="ＭＳ Ｐゴシック" pitchFamily="34" charset="-128"/>
              </a:rPr>
              <a:t>200</a:t>
            </a:r>
            <a:r>
              <a:rPr lang="de-DE" sz="1400" b="1" smtClean="0">
                <a:ea typeface="ＭＳ Ｐゴシック" pitchFamily="34" charset="-128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     	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	P = Erzielte Punkte in den eingebrachten Fächern in vier Schulhalbjahren</a:t>
            </a:r>
          </a:p>
          <a:p>
            <a:r>
              <a:rPr lang="de-DE" sz="1100" smtClean="0">
                <a:ea typeface="ＭＳ Ｐゴシック" pitchFamily="34" charset="-128"/>
              </a:rPr>
              <a:t>S = Schulhalbjahresergebnisse (Anzahl der „Kurse</a:t>
            </a:r>
            <a:r>
              <a:rPr lang="ja-JP" altLang="de-DE" sz="1100" smtClean="0">
                <a:ea typeface="ＭＳ Ｐゴシック" pitchFamily="34" charset="-128"/>
              </a:rPr>
              <a:t>“</a:t>
            </a:r>
            <a:r>
              <a:rPr lang="de-DE" altLang="ja-JP" sz="11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10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134938" y="4471988"/>
            <a:ext cx="8824912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2000" b="1"/>
              <a:t>Block II (mindestens 100, höchstens 300 Punkte):</a:t>
            </a:r>
          </a:p>
          <a:p>
            <a:r>
              <a:rPr lang="de-DE" sz="1800"/>
              <a:t>Leistungen in den 4 Fächern der Abiturprüfung (je fünffache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71C286-D989-4523-B65C-EED48295ECCB}" type="slidenum">
              <a:rPr lang="de-DE"/>
              <a:pPr/>
              <a:t>23</a:t>
            </a:fld>
            <a:endParaRPr lang="de-DE"/>
          </a:p>
        </p:txBody>
      </p:sp>
      <p:pic>
        <p:nvPicPr>
          <p:cNvPr id="2" name="Bild 1" descr="WAHLBOGEN für QP S2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96865F-A969-4C77-89CC-AF59BB0E5674}" type="slidenum">
              <a:rPr lang="de-DE"/>
              <a:pPr/>
              <a:t>24</a:t>
            </a:fld>
            <a:endParaRPr lang="de-DE"/>
          </a:p>
        </p:txBody>
      </p:sp>
      <p:pic>
        <p:nvPicPr>
          <p:cNvPr id="3" name="Bild 2" descr="WAHLBOGEN für QP S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1"/>
          <p:cNvSpPr>
            <a:spLocks noGrp="1"/>
          </p:cNvSpPr>
          <p:nvPr>
            <p:ph type="title" idx="4294967295"/>
          </p:nvPr>
        </p:nvSpPr>
        <p:spPr>
          <a:xfrm>
            <a:off x="454025" y="128746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„Schulform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 – „Gymnasium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/>
        </p:nvGraphicFramePr>
        <p:xfrm>
          <a:off x="206375" y="3573463"/>
          <a:ext cx="8759825" cy="2011363"/>
        </p:xfrm>
        <a:graphic>
          <a:graphicData uri="http://schemas.openxmlformats.org/drawingml/2006/table">
            <a:tbl>
              <a:tblPr/>
              <a:tblGrid>
                <a:gridCol w="8759825"/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Broschüre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Häufig gestellte Fragen mit vielfältigen Links zu weiteren Informationen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Power-Point-Präsentation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Kontinuierliche Aktualisierung und Ergänzung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9160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2E37670-E35F-4F74-88B5-74F85134ADED}" type="slidenum">
              <a:rPr lang="de-DE" sz="800"/>
              <a:pPr/>
              <a:t>25</a:t>
            </a:fld>
            <a:endParaRPr lang="de-DE" sz="800"/>
          </a:p>
        </p:txBody>
      </p:sp>
      <p:sp>
        <p:nvSpPr>
          <p:cNvPr id="49161" name="Text Box 17"/>
          <p:cNvSpPr txBox="1">
            <a:spLocks noChangeArrowheads="1"/>
          </p:cNvSpPr>
          <p:nvPr/>
        </p:nvSpPr>
        <p:spPr bwMode="auto">
          <a:xfrm>
            <a:off x="4422775" y="2020888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www.schulministerium.nrw.de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1"/>
          <p:cNvSpPr>
            <a:spLocks noGrp="1"/>
          </p:cNvSpPr>
          <p:nvPr>
            <p:ph type="title" idx="4294967295"/>
          </p:nvPr>
        </p:nvSpPr>
        <p:spPr>
          <a:xfrm>
            <a:off x="301625" y="1182688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/>
        </p:nvGraphicFramePr>
        <p:xfrm>
          <a:off x="120650" y="2352675"/>
          <a:ext cx="8909050" cy="3994150"/>
        </p:xfrm>
        <a:graphic>
          <a:graphicData uri="http://schemas.openxmlformats.org/drawingml/2006/table">
            <a:tbl>
              <a:tblPr/>
              <a:tblGrid>
                <a:gridCol w="8909050"/>
              </a:tblGrid>
              <a:tr h="399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und Beispiele zu Projekt- und Vertiefungskursen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zu kompetenzorientiertem 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Informationen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und Beispiele zu den zentral gestellten Klausuren am Ende der  </a:t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Einführungsphase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(Kontinuierliche Aktualisierung und Ergänzung)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0184" name="Foliennummernplatzhalter 3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6B329B9-634C-4B5B-BBE7-3FEF335B6690}" type="slidenum">
              <a:rPr lang="de-DE" sz="800"/>
              <a:pPr/>
              <a:t>26</a:t>
            </a:fld>
            <a:endParaRPr lang="de-DE" sz="800"/>
          </a:p>
        </p:txBody>
      </p:sp>
      <p:sp>
        <p:nvSpPr>
          <p:cNvPr id="50185" name="Text Box 18"/>
          <p:cNvSpPr txBox="1">
            <a:spLocks noChangeArrowheads="1"/>
          </p:cNvSpPr>
          <p:nvPr/>
        </p:nvSpPr>
        <p:spPr bwMode="auto">
          <a:xfrm>
            <a:off x="4184650" y="1782763"/>
            <a:ext cx="478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www.standardsicherung.nrw.de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el 1"/>
          <p:cNvSpPr>
            <a:spLocks noGrp="1"/>
          </p:cNvSpPr>
          <p:nvPr>
            <p:ph type="title"/>
          </p:nvPr>
        </p:nvSpPr>
        <p:spPr>
          <a:xfrm>
            <a:off x="130175" y="1287463"/>
            <a:ext cx="8883650" cy="1036637"/>
          </a:xfrm>
        </p:spPr>
        <p:txBody>
          <a:bodyPr/>
          <a:lstStyle/>
          <a:p>
            <a:r>
              <a:rPr lang="de-DE" sz="2800" smtClean="0">
                <a:ea typeface="ＭＳ Ｐゴシック" pitchFamily="34" charset="-128"/>
              </a:rPr>
              <a:t>Ein internetbasiertes Planungstool für Schülerinnen, Schüler und Eltern (LUPO)</a:t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z="2800" smtClean="0">
                <a:ea typeface="ＭＳ Ｐゴシック" pitchFamily="34" charset="-128"/>
              </a:rPr>
              <a:t/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/>
        </p:nvGraphicFramePr>
        <p:xfrm>
          <a:off x="0" y="2667000"/>
          <a:ext cx="9001125" cy="3597275"/>
        </p:xfrm>
        <a:graphic>
          <a:graphicData uri="http://schemas.openxmlformats.org/drawingml/2006/table">
            <a:tbl>
              <a:tblPr/>
              <a:tblGrid>
                <a:gridCol w="9001125"/>
              </a:tblGrid>
              <a:tr h="359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zeigt die Wahlmöglichkeiten in der Schule 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gibt Planungshilfen und Erläuterungen,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weist auf Planungsfehler hin,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ermöglicht  Vorausplanung bis zum Abitur,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dient als Beratungsgrundlage für die Beratungslehrer,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ersetzt aber keinesfalls die Teilnahme an den Beratungsveranstaltungen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der Schule und die persönliche Beratung durch den Beratungslehrer oder 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die Beratungslehrerin, die allein die Details, speziellen Rahmenbedingungen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und Konsequenzen der  individuellen Schülerwahlen umfassend im Blick hat.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Das Planungstool steht den Schulen zur Verfügung und kann grundsätzlich jedem Schüler und jeder Schülerin individuell zur privaten Nutzung zur Verfügung gestellt werden.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2232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C28849-320C-4B0C-92C1-FB630B8EAF8E}" type="slidenum">
              <a:rPr lang="de-DE"/>
              <a:pPr/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7CF8635-A1EC-4582-A481-197EE181836B}" type="slidenum">
              <a:rPr lang="de-DE" sz="800"/>
              <a:pPr/>
              <a:t>28</a:t>
            </a:fld>
            <a:endParaRPr lang="de-DE" sz="80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17367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de-DE" sz="2000" b="1">
              <a:sym typeface="Wingdings" pitchFamily="2" charset="2"/>
            </a:endParaRPr>
          </a:p>
          <a:p>
            <a:pPr marL="342900" indent="-342900"/>
            <a:endParaRPr lang="de-DE" sz="2000" b="1">
              <a:sym typeface="Wingdings" pitchFamily="2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414338"/>
            <a:ext cx="91440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14375" algn="l"/>
                <a:tab pos="2514600" algn="l"/>
              </a:tabLst>
            </a:pPr>
            <a:endParaRPr lang="de-DE" sz="1800" b="1" u="sng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 u="sng">
                <a:cs typeface="Arial" pitchFamily="34" charset="0"/>
              </a:rPr>
              <a:t>Bilingualer Sachfachunterricht als Grundkurs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tabLst>
                <a:tab pos="714375" algn="l"/>
                <a:tab pos="2514600" algn="l"/>
              </a:tabLst>
            </a:pPr>
            <a:endParaRPr lang="de-DE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Abdeckung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von Belegungsverpflichtungen: 	a) im jeweiligen Sachfach (z.B. Geschichte, 				Biologie) und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				b) in einer weiteren Fremdsprache, sofern auch    				eine andere Fremdsprache als Grund- oder 				Leistungskurs belegt wird.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Sachfachs kann also nicht die Belegung einer durchgehenden Fremdsprache als GK oder LK ersetzen!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Projektkurses kann keine Belegverpflichtungen im Sachfach oder in der Fremdsprache ersetzen.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Klausurverpflichtungen:	gemäß § 14 Abs. 1 und 2 APO-GOSt 2 (entsprechend den Belegverpflichtungen, die abgedeckt werden);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Inhalte und Leistungsbewertung:	Orientierung an den Anforderungen des Sachfaches, Berücksichtigung der fremdsprachlichen Leistungen im Rahmen der Darstellungsleistung;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Klausuren/ Abiturprüfung (3. oder 4. Fach): in der Fremdsprache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;</a:t>
            </a:r>
            <a:endParaRPr lang="de-DE" sz="1800" b="1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Abiturzeugnis: Vermerk zur Belegung des bilingualen Sachfaches.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5E3613-A970-4A53-9F9B-E2C599F184FA}" type="slidenum">
              <a:rPr lang="de-DE"/>
              <a:pPr/>
              <a:t>29</a:t>
            </a:fld>
            <a:endParaRPr lang="de-DE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679575" y="903288"/>
            <a:ext cx="5897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de-DE" sz="1800"/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/>
        </p:nvGraphicFramePr>
        <p:xfrm>
          <a:off x="0" y="762000"/>
          <a:ext cx="8993188" cy="5448304"/>
        </p:xfrm>
        <a:graphic>
          <a:graphicData uri="http://schemas.openxmlformats.org/drawingml/2006/table">
            <a:tbl>
              <a:tblPr/>
              <a:tblGrid>
                <a:gridCol w="655638"/>
                <a:gridCol w="2852737"/>
                <a:gridCol w="1106488"/>
                <a:gridCol w="1062037"/>
                <a:gridCol w="792163"/>
                <a:gridCol w="846137"/>
                <a:gridCol w="792163"/>
                <a:gridCol w="885825"/>
              </a:tblGrid>
              <a:tr h="8112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Schullaufbahnbeispiel 1: Naturwissenschaftlicher Schwerpunkt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E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M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102 Wochenstunden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071" name="Text Box 136"/>
          <p:cNvSpPr txBox="1">
            <a:spLocks noChangeArrowheads="1"/>
          </p:cNvSpPr>
          <p:nvPr/>
        </p:nvSpPr>
        <p:spPr bwMode="auto">
          <a:xfrm>
            <a:off x="8308975" y="1044575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Century Gothic" pitchFamily="34" charset="0"/>
              </a:rPr>
              <a:t>G8</a:t>
            </a:r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0" y="6102350"/>
            <a:ext cx="8855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 sz="180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BEB44D-4DE3-4A17-B62C-7F8414FFB56B}" type="slidenum">
              <a:rPr lang="de-DE"/>
              <a:pPr/>
              <a:t>3</a:t>
            </a:fld>
            <a:endParaRPr lang="de-DE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2"/>
          </p:nvPr>
        </p:nvGraphicFramePr>
        <p:xfrm>
          <a:off x="0" y="287338"/>
          <a:ext cx="9144000" cy="6376989"/>
        </p:xfrm>
        <a:graphic>
          <a:graphicData uri="http://schemas.openxmlformats.org/drawingml/2006/table">
            <a:tbl>
              <a:tblPr/>
              <a:tblGrid>
                <a:gridCol w="6188075"/>
                <a:gridCol w="2955925"/>
              </a:tblGrid>
              <a:tr h="1020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Abiturprüfungen (Block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 Jahr der Qualifikationsphase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(Block I)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Jahr der Qualifikationsphase</a:t>
                      </a:r>
                    </a:p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Einführungsphase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884" name="Text Box 156"/>
          <p:cNvSpPr txBox="1">
            <a:spLocks noChangeArrowheads="1"/>
          </p:cNvSpPr>
          <p:nvPr/>
        </p:nvSpPr>
        <p:spPr bwMode="auto">
          <a:xfrm>
            <a:off x="5010150" y="4071938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>
                <a:ea typeface="+mn-ea"/>
              </a:rPr>
              <a:t>FHR </a:t>
            </a:r>
          </a:p>
          <a:p>
            <a:pPr algn="ctr">
              <a:defRPr/>
            </a:pPr>
            <a:r>
              <a:rPr lang="de-DE" sz="1200" b="1">
                <a:ea typeface="+mn-ea"/>
              </a:rPr>
              <a:t>schul. Teil</a:t>
            </a:r>
            <a:endParaRPr lang="de-DE" sz="12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20506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7" name="AutoShape 158"/>
          <p:cNvSpPr>
            <a:spLocks noChangeArrowheads="1"/>
          </p:cNvSpPr>
          <p:nvPr/>
        </p:nvSpPr>
        <p:spPr bwMode="auto">
          <a:xfrm>
            <a:off x="7112000" y="29210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8" name="AutoShape 161"/>
          <p:cNvSpPr>
            <a:spLocks noChangeArrowheads="1"/>
          </p:cNvSpPr>
          <p:nvPr/>
        </p:nvSpPr>
        <p:spPr bwMode="auto">
          <a:xfrm rot="5400000">
            <a:off x="5930901" y="354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9" name="AutoShape 162"/>
          <p:cNvSpPr>
            <a:spLocks noChangeArrowheads="1"/>
          </p:cNvSpPr>
          <p:nvPr/>
        </p:nvSpPr>
        <p:spPr bwMode="auto">
          <a:xfrm rot="5400000">
            <a:off x="5949951" y="44831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23F9FB-8E5C-4326-AC95-85C1224A3C78}" type="slidenum">
              <a:rPr lang="de-DE"/>
              <a:pPr/>
              <a:t>30</a:t>
            </a:fld>
            <a:endParaRPr lang="de-DE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3941" name="Group 149"/>
          <p:cNvGraphicFramePr>
            <a:graphicFrameLocks noGrp="1"/>
          </p:cNvGraphicFramePr>
          <p:nvPr/>
        </p:nvGraphicFramePr>
        <p:xfrm>
          <a:off x="0" y="381000"/>
          <a:ext cx="8856663" cy="5962655"/>
        </p:xfrm>
        <a:graphic>
          <a:graphicData uri="http://schemas.openxmlformats.org/drawingml/2006/table">
            <a:tbl>
              <a:tblPr/>
              <a:tblGrid>
                <a:gridCol w="614363"/>
                <a:gridCol w="2679700"/>
                <a:gridCol w="1023937"/>
                <a:gridCol w="820738"/>
                <a:gridCol w="939800"/>
                <a:gridCol w="911225"/>
                <a:gridCol w="936625"/>
                <a:gridCol w="930275"/>
              </a:tblGrid>
              <a:tr h="4937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2 – Fremdsprachlicher Schwerpunkt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35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Französisch (ab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104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BDB974-6F8C-481E-AE44-B92E385A92D8}" type="slidenum">
              <a:rPr lang="de-DE"/>
              <a:pPr/>
              <a:t>31</a:t>
            </a:fld>
            <a:endParaRPr lang="de-DE"/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4989" name="Group 173"/>
          <p:cNvGraphicFramePr>
            <a:graphicFrameLocks noGrp="1"/>
          </p:cNvGraphicFramePr>
          <p:nvPr>
            <p:ph type="tbl" idx="1"/>
          </p:nvPr>
        </p:nvGraphicFramePr>
        <p:xfrm>
          <a:off x="0" y="314325"/>
          <a:ext cx="9144000" cy="6462719"/>
        </p:xfrm>
        <a:graphic>
          <a:graphicData uri="http://schemas.openxmlformats.org/drawingml/2006/table">
            <a:tbl>
              <a:tblPr/>
              <a:tblGrid>
                <a:gridCol w="635000"/>
                <a:gridCol w="2765425"/>
                <a:gridCol w="1057275"/>
                <a:gridCol w="847725"/>
                <a:gridCol w="969963"/>
                <a:gridCol w="941387"/>
                <a:gridCol w="966788"/>
                <a:gridCol w="960437"/>
              </a:tblGrid>
              <a:tr h="41116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3 – weitere Gesellschaftswissenschaften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Erziehungswissenschaft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Geographie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Projektkurs Sozialwiss.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nsgesamt 102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BB9F6-2FBB-4428-93C4-EDA4E1E9250F}" type="slidenum">
              <a:rPr lang="de-DE"/>
              <a:pPr/>
              <a:t>4</a:t>
            </a:fld>
            <a:endParaRPr lang="de-DE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72390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600" b="1">
                <a:latin typeface="Arial-BoldMT" charset="0"/>
              </a:rPr>
              <a:t>Wochenstunden und Kurse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2000">
                <a:sym typeface="Wingdings" pitchFamily="2" charset="2"/>
              </a:rPr>
              <a:t> 	Anzahl der </a:t>
            </a:r>
            <a:r>
              <a:rPr lang="de-DE" sz="2000"/>
              <a:t>Wochenstunden in der gymn. Oberstufe: insgesamt </a:t>
            </a:r>
            <a:r>
              <a:rPr lang="de-DE" sz="2000" b="1"/>
              <a:t>102</a:t>
            </a:r>
            <a:r>
              <a:rPr lang="de-DE" sz="2000"/>
              <a:t>                                                                          	</a:t>
            </a:r>
            <a:r>
              <a:rPr lang="de-DE" sz="1800"/>
              <a:t>(Geringfügige Überschreitung im Rahmen der bestehenden Blockung möglich, 	 jedoch ohne Anspruch);</a:t>
            </a: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180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 	Bandbreite je Jahrgangsstufe: </a:t>
            </a:r>
            <a:r>
              <a:rPr lang="de-DE" sz="2000" b="1">
                <a:sym typeface="Wingdings" pitchFamily="2" charset="2"/>
              </a:rPr>
              <a:t>32 – 36</a:t>
            </a:r>
            <a:r>
              <a:rPr lang="de-DE" sz="2000">
                <a:sym typeface="Wingdings" pitchFamily="2" charset="2"/>
              </a:rPr>
              <a:t> Wochenstunden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(durchschnittlich also </a:t>
            </a:r>
            <a:r>
              <a:rPr lang="de-DE" sz="2000" b="1">
                <a:sym typeface="Wingdings" pitchFamily="2" charset="2"/>
              </a:rPr>
              <a:t>34</a:t>
            </a:r>
            <a:r>
              <a:rPr lang="de-DE" sz="2000"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Kurse haben einen Umfang von </a:t>
            </a:r>
            <a:r>
              <a:rPr lang="de-DE" sz="2000" b="1">
                <a:sym typeface="Wingdings" pitchFamily="2" charset="2"/>
              </a:rPr>
              <a:t>2</a:t>
            </a:r>
            <a:r>
              <a:rPr lang="de-DE" sz="2000">
                <a:sym typeface="Wingdings" pitchFamily="2" charset="2"/>
              </a:rPr>
              <a:t> (z.B. Vertiefungskurse oder 	Projektkurse), </a:t>
            </a:r>
            <a:r>
              <a:rPr lang="de-DE" sz="2000" b="1">
                <a:sym typeface="Wingdings" pitchFamily="2" charset="2"/>
              </a:rPr>
              <a:t>3</a:t>
            </a:r>
            <a:r>
              <a:rPr lang="de-DE" sz="2000">
                <a:sym typeface="Wingdings" pitchFamily="2" charset="2"/>
              </a:rPr>
              <a:t> (Grundkurse) oder </a:t>
            </a:r>
            <a:r>
              <a:rPr lang="de-DE" sz="2000" b="1">
                <a:sym typeface="Wingdings" pitchFamily="2" charset="2"/>
              </a:rPr>
              <a:t>5</a:t>
            </a:r>
            <a:r>
              <a:rPr lang="de-DE" sz="2000">
                <a:sym typeface="Wingdings" pitchFamily="2" charset="2"/>
              </a:rPr>
              <a:t> (Leistungskurse)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Wochenstunden</a:t>
            </a:r>
          </a:p>
          <a:p>
            <a:pPr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1562100"/>
            <a:ext cx="4924425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>
                <a:latin typeface="Arial-BoldMT" charset="0"/>
              </a:rPr>
              <a:t>Ein Kurs entspricht der Belegung eines Faches in einem Halbjahr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A03860-0245-41EB-9531-277C0BF4B390}" type="slidenum">
              <a:rPr lang="de-DE"/>
              <a:pPr/>
              <a:t>5</a:t>
            </a:fld>
            <a:endParaRPr lang="de-D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sz="half" idx="1"/>
          </p:nvPr>
        </p:nvGraphicFramePr>
        <p:xfrm>
          <a:off x="0" y="285750"/>
          <a:ext cx="9144000" cy="5365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Aufgabenfelder und Fächer</a:t>
                      </a:r>
                      <a:endParaRPr kumimoji="0" lang="de-DE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7" name="Group 51"/>
          <p:cNvGraphicFramePr>
            <a:graphicFrameLocks noGrp="1"/>
          </p:cNvGraphicFramePr>
          <p:nvPr>
            <p:ph sz="half" idx="2"/>
          </p:nvPr>
        </p:nvGraphicFramePr>
        <p:xfrm>
          <a:off x="0" y="876300"/>
          <a:ext cx="9144000" cy="5838826"/>
        </p:xfrm>
        <a:graphic>
          <a:graphicData uri="http://schemas.openxmlformats.org/drawingml/2006/table">
            <a:tbl>
              <a:tblPr/>
              <a:tblGrid>
                <a:gridCol w="2705100"/>
                <a:gridCol w="3114675"/>
                <a:gridCol w="3324225"/>
              </a:tblGrid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alle Fremdsprachen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(E, L, F, S, I, NL, GR)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Geschichte, Sozialwissenschaften, Geographie, Erziehungswissenschaft, Psychologie, Recht, Philosophie</a:t>
                      </a:r>
                      <a:endParaRPr kumimoji="0" lang="de-DE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Biologie, Physik, Chemie, Informatik, Technik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Anbindung an ein Referenzfach (nur in der Qualifikationsphase)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DFA7263-BBBE-4903-BB00-AA9499C96E1C}" type="slidenum">
              <a:rPr lang="de-DE" sz="800"/>
              <a:pPr/>
              <a:t>6</a:t>
            </a:fld>
            <a:endParaRPr lang="de-DE" sz="8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70661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66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0" y="1152525"/>
          <a:ext cx="9102725" cy="5539470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 (bis Ende Q2 mind. 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Kurse in GE und SW)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weitere Fremdsprache oder ein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163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10., 11. und ggf. 12. Fach: Wahlfach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Darüber hinaus: 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Halbjahreskurse im Vertiefungsunterricht)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30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735013"/>
            <a:ext cx="8064500" cy="1954212"/>
          </a:xfrm>
        </p:spPr>
        <p:txBody>
          <a:bodyPr/>
          <a:lstStyle/>
          <a:p>
            <a:pPr algn="ctr"/>
            <a:r>
              <a:rPr lang="de-DE" sz="2400" smtClean="0">
                <a:ea typeface="ＭＳ Ｐゴシック" pitchFamily="34" charset="-128"/>
              </a:rPr>
              <a:t>Klausurverpflichtungen 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2400" smtClean="0">
                <a:ea typeface="ＭＳ Ｐゴシック" pitchFamily="34" charset="-128"/>
              </a:rPr>
              <a:t>(Schriftlichkeit)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735138"/>
            <a:ext cx="8064500" cy="3532187"/>
          </a:xfrm>
        </p:spPr>
        <p:txBody>
          <a:bodyPr/>
          <a:lstStyle/>
          <a:p>
            <a:pPr>
              <a:buFontTx/>
              <a:buNone/>
            </a:pP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Einführungsphase: 	</a:t>
            </a:r>
          </a:p>
          <a:p>
            <a:pPr>
              <a:buFontTx/>
              <a:buNone/>
            </a:pPr>
            <a:r>
              <a:rPr lang="de-DE" smtClean="0">
                <a:ea typeface="ＭＳ Ｐゴシック" pitchFamily="34" charset="-128"/>
                <a:sym typeface="Wingdings" pitchFamily="2" charset="2"/>
              </a:rPr>
              <a:t>				</a:t>
            </a: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Deutsch,                                					Mathematik, 		                          			alle Fremdsprachen,                       				eine Gesellschaftswissenschaft,      				eine klassische Naturwissenschaft</a:t>
            </a:r>
            <a:r>
              <a:rPr lang="de-DE" smtClean="0">
                <a:ea typeface="ＭＳ Ｐゴシック" pitchFamily="34" charset="-128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endParaRPr lang="de-DE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Auf Wunsch in weiteren Fächern (i.d.R. 2 Klausuren je Halbjahr)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3ED4A0-E8C4-4531-9006-415DDE63B838}" type="slidenum">
              <a:rPr lang="de-DE"/>
              <a:pPr/>
              <a:t>8</a:t>
            </a:fld>
            <a:endParaRPr lang="de-DE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r>
              <a:rPr lang="de-DE" sz="3200" smtClean="0">
                <a:ea typeface="ＭＳ Ｐゴシック" pitchFamily="34" charset="-128"/>
              </a:rPr>
              <a:t> </a:t>
            </a:r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Zentrale Klausuren am Ende der Einführungsphase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07950" y="1970088"/>
            <a:ext cx="903605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</a:t>
            </a:r>
            <a:r>
              <a:rPr lang="de-DE" sz="1900">
                <a:sym typeface="Wingdings" pitchFamily="2" charset="2"/>
              </a:rPr>
              <a:t> 	</a:t>
            </a:r>
            <a:r>
              <a:rPr lang="de-DE">
                <a:sym typeface="Wingdings" pitchFamily="2" charset="2"/>
              </a:rPr>
              <a:t>Deutsch,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2. Klausur im 2. Halbjahr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keine Zweitkorrektur, aber	schulinterne Evaluation 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>
                <a:sym typeface="Wingdings" pitchFamily="2" charset="2"/>
              </a:rPr>
              <a:t> 	Fremdsprachen: Möglichkeit der mdl. 			           	Kommunikationsprüfung nach schulischer 		          		Entscheidung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175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1462088"/>
            <a:ext cx="8064500" cy="340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Grundlage sind die Leistungsbewertungen im 2. Halbjahr der Einführungsphase.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In den </a:t>
            </a:r>
            <a:r>
              <a:rPr lang="de-DE" sz="1700" b="1" smtClean="0">
                <a:ea typeface="ＭＳ Ｐゴシック" pitchFamily="34" charset="-128"/>
              </a:rPr>
              <a:t>10 versetzungswirksamen Kursen</a:t>
            </a:r>
            <a:r>
              <a:rPr lang="de-DE" sz="1700" smtClean="0">
                <a:ea typeface="ＭＳ Ｐゴシック" pitchFamily="34" charset="-128"/>
              </a:rPr>
              <a:t> (= 9 Kurse des Pflichtbereichs und  1 Kurs des Wahlbereichs) müssen </a:t>
            </a:r>
            <a:r>
              <a:rPr lang="de-DE" sz="1700" b="1" smtClean="0">
                <a:ea typeface="ＭＳ Ｐゴシック" pitchFamily="34" charset="-128"/>
              </a:rPr>
              <a:t>ausreichende oder bessere Leistungen</a:t>
            </a:r>
            <a:r>
              <a:rPr lang="de-DE" sz="1700" smtClean="0">
                <a:ea typeface="ＭＳ Ｐゴシック" pitchFamily="34" charset="-128"/>
              </a:rPr>
              <a:t> erzielt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Versetzt wird auch, wer in </a:t>
            </a:r>
            <a:r>
              <a:rPr lang="de-DE" sz="1700" b="1" smtClean="0">
                <a:ea typeface="ＭＳ Ｐゴシック" pitchFamily="34" charset="-128"/>
              </a:rPr>
              <a:t>nicht mehr als einem der versetzungswirksamen Kurse mangelhafte</a:t>
            </a:r>
            <a:r>
              <a:rPr lang="de-DE" sz="1700" smtClean="0">
                <a:ea typeface="ＭＳ Ｐゴシック" pitchFamily="34" charset="-128"/>
              </a:rPr>
              <a:t> und  in den anderen Kursen mindestens ausreichende Leistungen erbracht hat.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smtClean="0">
                <a:ea typeface="ＭＳ Ｐゴシック" pitchFamily="34" charset="-128"/>
              </a:rPr>
              <a:t>Mangelhafte Leistungen in einem der Fächer Deutsch, Mathematik oder in der fortgeführten Fremdsprache</a:t>
            </a:r>
            <a:r>
              <a:rPr lang="de-DE" sz="1700" smtClean="0">
                <a:ea typeface="ＭＳ Ｐゴシック" pitchFamily="34" charset="-128"/>
              </a:rPr>
              <a:t>, müssen durch mindestens befriedigende Leistungen in einem Fach aus dieser Gruppe ausgeglichen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r>
              <a:rPr lang="de-DE" sz="1700" b="1" smtClean="0">
                <a:ea typeface="ＭＳ Ｐゴシック" pitchFamily="34" charset="-128"/>
              </a:rPr>
              <a:t>Mit der Versetzung in die Qualifikationsphase erwerben die Schüler ihren mittleren Schulabschluss.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1379</Words>
  <Application>Microsoft Office PowerPoint</Application>
  <PresentationFormat>Bildschirmpräsentation (4:3)</PresentationFormat>
  <Paragraphs>767</Paragraphs>
  <Slides>31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NRW_PowerPoint</vt:lpstr>
      <vt:lpstr>Dokument</vt:lpstr>
      <vt:lpstr>Folie 1</vt:lpstr>
      <vt:lpstr>Überblick: </vt:lpstr>
      <vt:lpstr> </vt:lpstr>
      <vt:lpstr> </vt:lpstr>
      <vt:lpstr> </vt:lpstr>
      <vt:lpstr> </vt:lpstr>
      <vt:lpstr>Klausurverpflichtungen  (Schriftlichkeit) </vt:lpstr>
      <vt:lpstr>  </vt:lpstr>
      <vt:lpstr>Versetzungsordnung Einführungsphase – Qualifikationsphase (Erwerb des mittleren Schulabschlusses)</vt:lpstr>
      <vt:lpstr>Versetzungsordnung Einführungsphase – Qualifikationsphase (Erwerb des mittleren Schulabschlusses: Beispiele)</vt:lpstr>
      <vt:lpstr>Versetzungsordnung Einführungsphase – Qualifikationsphase  Möglichkeit der Nachprüfung</vt:lpstr>
      <vt:lpstr>Versetzungsordnung Einführungsphase – Qualifikationsphase (Erwerb des mittleren Schulabschlusses)  Berücksichtigung nicht angewarnter mangelhafter Leistungen</vt:lpstr>
      <vt:lpstr> </vt:lpstr>
      <vt:lpstr>      Belegverpflichtung insgesamt: 38 - 40 anrechenbare Kurse</vt:lpstr>
      <vt:lpstr> </vt:lpstr>
      <vt:lpstr> </vt:lpstr>
      <vt:lpstr> </vt:lpstr>
      <vt:lpstr>Folie 18</vt:lpstr>
      <vt:lpstr>Folie 19</vt:lpstr>
      <vt:lpstr> </vt:lpstr>
      <vt:lpstr>Folie 21</vt:lpstr>
      <vt:lpstr>Folie 22</vt:lpstr>
      <vt:lpstr>Folie 23</vt:lpstr>
      <vt:lpstr>Folie 24</vt:lpstr>
      <vt:lpstr>Informationen  im Bildungsportal NRW unter  „Schulform“ – „Gymnasium“</vt:lpstr>
      <vt:lpstr>Informationen  im Bildungsportal NRW unter  </vt:lpstr>
      <vt:lpstr>Ein internetbasiertes Planungstool für Schülerinnen, Schüler und Eltern (LUPO)    </vt:lpstr>
      <vt:lpstr> </vt:lpstr>
      <vt:lpstr> </vt:lpstr>
      <vt:lpstr> </vt:lpstr>
      <vt:lpstr> </vt:lpstr>
    </vt:vector>
  </TitlesOfParts>
  <Company>MSW NRW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mlange</cp:lastModifiedBy>
  <cp:revision>300</cp:revision>
  <dcterms:created xsi:type="dcterms:W3CDTF">2007-06-15T06:56:38Z</dcterms:created>
  <dcterms:modified xsi:type="dcterms:W3CDTF">2016-07-06T12:45:53Z</dcterms:modified>
</cp:coreProperties>
</file>